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96" r:id="rId2"/>
  </p:sldIdLst>
  <p:sldSz cx="6858000" cy="9906000" type="A4"/>
  <p:notesSz cx="69977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734" userDrawn="1">
          <p15:clr>
            <a:srgbClr val="A4A3A4"/>
          </p15:clr>
        </p15:guide>
        <p15:guide id="2" pos="3090" userDrawn="1">
          <p15:clr>
            <a:srgbClr val="A4A3A4"/>
          </p15:clr>
        </p15:guide>
        <p15:guide id="4" pos="8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203864"/>
    <a:srgbClr val="CC0000"/>
    <a:srgbClr val="AC04A4"/>
    <a:srgbClr val="E21826"/>
    <a:srgbClr val="CCECFF"/>
    <a:srgbClr val="AE121D"/>
    <a:srgbClr val="CCFFFF"/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4660"/>
  </p:normalViewPr>
  <p:slideViewPr>
    <p:cSldViewPr snapToGrid="0" showGuides="1">
      <p:cViewPr>
        <p:scale>
          <a:sx n="83" d="100"/>
          <a:sy n="83" d="100"/>
        </p:scale>
        <p:origin x="-3168" y="210"/>
      </p:cViewPr>
      <p:guideLst>
        <p:guide orient="horz" pos="2734"/>
        <p:guide pos="3090"/>
        <p:guide pos="8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8D925DBB-6BB4-4862-9F93-6CE1FA23B018}" type="datetimeFigureOut">
              <a:rPr lang="en-IN" smtClean="0"/>
              <a:t>30-01-24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4588" y="1160463"/>
            <a:ext cx="2168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67781"/>
            <a:ext cx="5598160" cy="3655457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F61DD6D-F36D-498F-8E27-D7062E6F04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13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4309-CA19-4B60-8064-48CCDB284CC4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937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0D28-53EE-4025-8A31-8C52531EA58E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81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443C-6C64-4FCD-A3E1-8FE19C2C1EC8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03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0CAB-DF65-4AC3-8272-0C5158E06923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20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3EC8-A699-47C5-A0EF-A29391185E3B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03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195B-B490-4345-85CC-34DF82F4540B}" type="datetime1">
              <a:rPr lang="en-IN" smtClean="0"/>
              <a:t>30-01-24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1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A236-32A7-44DD-898A-A7F81CEE907E}" type="datetime1">
              <a:rPr lang="en-IN" smtClean="0"/>
              <a:t>30-01-24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49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4070-4400-46E3-8687-73C8C24C051E}" type="datetime1">
              <a:rPr lang="en-IN" smtClean="0"/>
              <a:t>30-01-24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91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D05-BDAB-40F4-8810-0286E7C0674F}" type="datetime1">
              <a:rPr lang="en-IN" smtClean="0"/>
              <a:t>30-01-24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53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C879-D41E-4C01-8B4A-3D9BA29A35CE}" type="datetime1">
              <a:rPr lang="en-IN" smtClean="0"/>
              <a:t>30-01-24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160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66CE-456A-4CC4-B010-8063B3CD008F}" type="datetime1">
              <a:rPr lang="en-IN" smtClean="0"/>
              <a:t>30-01-24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848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AD285-BC35-41FF-9495-AC40A7268047}" type="datetime1">
              <a:rPr lang="en-IN" smtClean="0"/>
              <a:t>30-01-24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43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6408CD1-D06E-4EF9-903F-3302E46E1849}"/>
              </a:ext>
            </a:extLst>
          </p:cNvPr>
          <p:cNvSpPr txBox="1"/>
          <p:nvPr/>
        </p:nvSpPr>
        <p:spPr>
          <a:xfrm>
            <a:off x="258951" y="1166408"/>
            <a:ext cx="62256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IN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Development of </a:t>
            </a:r>
            <a:r>
              <a:rPr lang="en-IN" sz="14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Nanofiber</a:t>
            </a:r>
            <a:r>
              <a:rPr lang="en-IN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-Based Stickers for Extending Shelf Life and Enhancing Microbial Safety of Fresh Fruits</a:t>
            </a: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Poppins" panose="00000500000000000000" pitchFamily="2" charset="0"/>
              <a:cs typeface="Helvetica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9AC160DD-9692-4BF8-B0A7-8EFF2C2F1ADA}"/>
              </a:ext>
            </a:extLst>
          </p:cNvPr>
          <p:cNvCxnSpPr/>
          <p:nvPr/>
        </p:nvCxnSpPr>
        <p:spPr>
          <a:xfrm>
            <a:off x="368300" y="285719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A6197CD-C5B8-4023-B0B3-C0C661B3E10C}"/>
              </a:ext>
            </a:extLst>
          </p:cNvPr>
          <p:cNvSpPr txBox="1"/>
          <p:nvPr/>
        </p:nvSpPr>
        <p:spPr>
          <a:xfrm>
            <a:off x="293639" y="1744658"/>
            <a:ext cx="9669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C189627-863F-406E-AF63-E6927A8F4C79}"/>
              </a:ext>
            </a:extLst>
          </p:cNvPr>
          <p:cNvSpPr txBox="1"/>
          <p:nvPr/>
        </p:nvSpPr>
        <p:spPr>
          <a:xfrm>
            <a:off x="281039" y="2988259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COMPANY 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9932638-85E4-4ABC-8124-E41EB184C3C9}"/>
              </a:ext>
            </a:extLst>
          </p:cNvPr>
          <p:cNvSpPr txBox="1"/>
          <p:nvPr/>
        </p:nvSpPr>
        <p:spPr>
          <a:xfrm>
            <a:off x="2189087" y="2988259"/>
            <a:ext cx="2470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TECHNOLOGY READINESS LEVEL (TRL)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085A054-8B9F-4171-8A48-E3B86BE4BBA9}"/>
              </a:ext>
            </a:extLst>
          </p:cNvPr>
          <p:cNvSpPr txBox="1"/>
          <p:nvPr/>
        </p:nvSpPr>
        <p:spPr>
          <a:xfrm>
            <a:off x="2191628" y="3196752"/>
            <a:ext cx="22510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TRL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: 2 </a:t>
            </a:r>
            <a:endParaRPr kumimoji="0" lang="en-IN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67AA6086-3C38-4157-B2F2-9EAEBD2BFCF3}"/>
              </a:ext>
            </a:extLst>
          </p:cNvPr>
          <p:cNvSpPr txBox="1"/>
          <p:nvPr/>
        </p:nvSpPr>
        <p:spPr>
          <a:xfrm>
            <a:off x="4659135" y="2988259"/>
            <a:ext cx="18254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INTELLECTUAL PROPERTY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A5D452DC-881A-477C-B22A-C3F5CA0DFF1C}"/>
              </a:ext>
            </a:extLst>
          </p:cNvPr>
          <p:cNvCxnSpPr/>
          <p:nvPr/>
        </p:nvCxnSpPr>
        <p:spPr>
          <a:xfrm>
            <a:off x="365760" y="406877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FD76DF4-FDC3-4C67-BBC7-8229C5D120D7}"/>
              </a:ext>
            </a:extLst>
          </p:cNvPr>
          <p:cNvSpPr txBox="1"/>
          <p:nvPr/>
        </p:nvSpPr>
        <p:spPr>
          <a:xfrm>
            <a:off x="270957" y="4354011"/>
            <a:ext cx="1518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PROBLEM ADDRESSED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1A5AE492-7561-4217-93E8-2B8408E09FE3}"/>
              </a:ext>
            </a:extLst>
          </p:cNvPr>
          <p:cNvSpPr txBox="1"/>
          <p:nvPr/>
        </p:nvSpPr>
        <p:spPr>
          <a:xfrm>
            <a:off x="301594" y="6196758"/>
            <a:ext cx="17043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ABOUT THE TECHNOLOGY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328A4E44-D564-482D-885D-2AA17B80AF95}"/>
              </a:ext>
            </a:extLst>
          </p:cNvPr>
          <p:cNvSpPr txBox="1"/>
          <p:nvPr/>
        </p:nvSpPr>
        <p:spPr>
          <a:xfrm>
            <a:off x="301594" y="6485983"/>
            <a:ext cx="278943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000" dirty="0" err="1">
                <a:latin typeface="Helvetica" pitchFamily="34" charset="0"/>
                <a:cs typeface="Helvetica" pitchFamily="34" charset="0"/>
              </a:rPr>
              <a:t>Nanofiber</a:t>
            </a:r>
            <a:r>
              <a:rPr lang="en-IN" sz="1000" dirty="0">
                <a:latin typeface="Helvetica" pitchFamily="34" charset="0"/>
                <a:cs typeface="Helvetica" pitchFamily="34" charset="0"/>
              </a:rPr>
              <a:t>-Based Stickers for Extending Shelf Life and Enhancing Microbial Safety of Fresh </a:t>
            </a:r>
            <a:r>
              <a:rPr lang="en-IN" sz="1000" dirty="0" smtClean="0">
                <a:latin typeface="Helvetica" pitchFamily="34" charset="0"/>
                <a:cs typeface="Helvetica" pitchFamily="34" charset="0"/>
              </a:rPr>
              <a:t>Fruits.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000" dirty="0" smtClean="0">
                <a:latin typeface="Helvetica" pitchFamily="34" charset="0"/>
                <a:cs typeface="Helvetica" pitchFamily="34" charset="0"/>
              </a:rPr>
              <a:t>Unique </a:t>
            </a:r>
            <a:r>
              <a:rPr lang="en-IN" sz="1000" dirty="0">
                <a:latin typeface="Helvetica" pitchFamily="34" charset="0"/>
                <a:cs typeface="Helvetica" pitchFamily="34" charset="0"/>
              </a:rPr>
              <a:t>approach using electrostatic forces to produce </a:t>
            </a:r>
            <a:r>
              <a:rPr lang="en-IN" sz="1000" dirty="0" err="1">
                <a:latin typeface="Helvetica" pitchFamily="34" charset="0"/>
                <a:cs typeface="Helvetica" pitchFamily="34" charset="0"/>
              </a:rPr>
              <a:t>nano</a:t>
            </a:r>
            <a:r>
              <a:rPr lang="en-IN" sz="1000" dirty="0">
                <a:latin typeface="Helvetica" pitchFamily="34" charset="0"/>
                <a:cs typeface="Helvetica" pitchFamily="34" charset="0"/>
              </a:rPr>
              <a:t>-fibre based stickers for extending shelf life and enhancing microbial safety of fresh fruits. 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Using smart controlled release of </a:t>
            </a:r>
            <a:r>
              <a:rPr lang="en-IN" sz="1000" dirty="0" err="1">
                <a:latin typeface="Helvetica" pitchFamily="34" charset="0"/>
                <a:cs typeface="Helvetica" pitchFamily="34" charset="0"/>
              </a:rPr>
              <a:t>Hexanal</a:t>
            </a:r>
            <a:r>
              <a:rPr lang="en-IN" sz="1000" dirty="0">
                <a:latin typeface="Helvetica" pitchFamily="34" charset="0"/>
                <a:cs typeface="Helvetica" pitchFamily="34" charset="0"/>
              </a:rPr>
              <a:t> and Silver Nanoparticles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endParaRPr lang="en-IN" sz="1000" dirty="0" smtClean="0">
              <a:latin typeface="Helvetica" pitchFamily="34" charset="0"/>
              <a:cs typeface="Helvetica" pitchFamily="34" charset="0"/>
            </a:endParaRPr>
          </a:p>
          <a:p>
            <a:pPr algn="just">
              <a:lnSpc>
                <a:spcPct val="150000"/>
              </a:lnSpc>
            </a:pPr>
            <a:endParaRPr lang="en-IN" sz="10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FF6D3EF-C513-43DE-B5AD-32DA53B1CB23}"/>
              </a:ext>
            </a:extLst>
          </p:cNvPr>
          <p:cNvSpPr txBox="1"/>
          <p:nvPr/>
        </p:nvSpPr>
        <p:spPr>
          <a:xfrm>
            <a:off x="3541649" y="43540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PRODUCT IMAGE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B2C4A2A-1355-4B5A-ACC4-45EA74543A9B}"/>
              </a:ext>
            </a:extLst>
          </p:cNvPr>
          <p:cNvSpPr txBox="1"/>
          <p:nvPr/>
        </p:nvSpPr>
        <p:spPr>
          <a:xfrm>
            <a:off x="396434" y="8646282"/>
            <a:ext cx="19992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FUNDS RAISED/ACHIEVEMENTS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E3D42003-BFB2-495B-AA26-F20641DE4E8F}"/>
              </a:ext>
            </a:extLst>
          </p:cNvPr>
          <p:cNvSpPr txBox="1"/>
          <p:nvPr/>
        </p:nvSpPr>
        <p:spPr>
          <a:xfrm>
            <a:off x="424485" y="8940530"/>
            <a:ext cx="29473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anose="020B0604020202020204" pitchFamily="34" charset="0"/>
              </a:rPr>
              <a:t>Nil</a:t>
            </a:r>
            <a:endParaRPr kumimoji="0" lang="en-I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D8104828-203B-4DA8-A8D3-B4A08064524D}"/>
              </a:ext>
            </a:extLst>
          </p:cNvPr>
          <p:cNvSpPr txBox="1"/>
          <p:nvPr/>
        </p:nvSpPr>
        <p:spPr>
          <a:xfrm>
            <a:off x="3591872" y="6816843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691BF47A-F663-491B-9349-9B04961780E2}"/>
              </a:ext>
            </a:extLst>
          </p:cNvPr>
          <p:cNvSpPr txBox="1"/>
          <p:nvPr/>
        </p:nvSpPr>
        <p:spPr>
          <a:xfrm>
            <a:off x="3620445" y="7047914"/>
            <a:ext cx="29195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Innovative low cost preservation techniques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Extended shelf life (60%)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Reduced microbial spoilage (40%)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Higher nutrient retention (20%)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>
                <a:latin typeface="Helvetica" pitchFamily="34" charset="0"/>
                <a:cs typeface="Helvetica" pitchFamily="34" charset="0"/>
              </a:rPr>
              <a:t>Improved food security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1000" dirty="0">
                <a:latin typeface="Helvetica" pitchFamily="34" charset="0"/>
                <a:cs typeface="Helvetica" pitchFamily="34" charset="0"/>
              </a:rPr>
              <a:t>Minimized food waste</a:t>
            </a:r>
            <a:endParaRPr lang="en-US" sz="1000" cap="all" spc="100" dirty="0">
              <a:latin typeface="Helvetica" pitchFamily="34" charset="0"/>
              <a:cs typeface="Helvetica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Increased export revenue </a:t>
            </a:r>
            <a:endParaRPr lang="en-US" sz="1000" cap="all" spc="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FB468C48-84F2-40BA-B420-2E36ECF6933F}"/>
              </a:ext>
            </a:extLst>
          </p:cNvPr>
          <p:cNvSpPr/>
          <p:nvPr/>
        </p:nvSpPr>
        <p:spPr>
          <a:xfrm>
            <a:off x="0" y="9662160"/>
            <a:ext cx="6858000" cy="2438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30078426-82AF-47BE-AAD0-760C7596F899}"/>
              </a:ext>
            </a:extLst>
          </p:cNvPr>
          <p:cNvSpPr txBox="1"/>
          <p:nvPr/>
        </p:nvSpPr>
        <p:spPr>
          <a:xfrm>
            <a:off x="283580" y="9668738"/>
            <a:ext cx="12939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Incubated at </a:t>
            </a: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KIIT-TBI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B84798C8-5CD2-4FE2-9F8C-E7BC4612789A}"/>
              </a:ext>
            </a:extLst>
          </p:cNvPr>
          <p:cNvSpPr txBox="1"/>
          <p:nvPr/>
        </p:nvSpPr>
        <p:spPr>
          <a:xfrm>
            <a:off x="5428765" y="9677400"/>
            <a:ext cx="11608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tbi@kiitincubator.in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="" xmlns:a16="http://schemas.microsoft.com/office/drawing/2014/main" id="{69CDEF56-A9E0-477C-A264-C67F82D3AF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224935"/>
            <a:ext cx="1097747" cy="499258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="" xmlns:a16="http://schemas.microsoft.com/office/drawing/2014/main" id="{8601A829-A492-4294-A80F-18B70ED129AE}"/>
              </a:ext>
            </a:extLst>
          </p:cNvPr>
          <p:cNvSpPr/>
          <p:nvPr/>
        </p:nvSpPr>
        <p:spPr>
          <a:xfrm>
            <a:off x="369113" y="955834"/>
            <a:ext cx="1466705" cy="2029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46C9DD28-20C9-486D-9DED-770E2786CECC}"/>
              </a:ext>
            </a:extLst>
          </p:cNvPr>
          <p:cNvSpPr txBox="1"/>
          <p:nvPr/>
        </p:nvSpPr>
        <p:spPr>
          <a:xfrm>
            <a:off x="236938" y="931275"/>
            <a:ext cx="1731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Food Technology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2CE6CF0-41C3-4C83-9D92-ECE4F5AE0044}"/>
              </a:ext>
            </a:extLst>
          </p:cNvPr>
          <p:cNvSpPr txBox="1"/>
          <p:nvPr/>
        </p:nvSpPr>
        <p:spPr>
          <a:xfrm>
            <a:off x="4659136" y="3286015"/>
            <a:ext cx="1828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anose="020B0604020202020204" pitchFamily="34" charset="0"/>
              </a:rPr>
              <a:t>Nil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D1872F9E-9064-47C2-BB72-804AF72F2321}"/>
              </a:ext>
            </a:extLst>
          </p:cNvPr>
          <p:cNvSpPr txBox="1"/>
          <p:nvPr/>
        </p:nvSpPr>
        <p:spPr>
          <a:xfrm>
            <a:off x="331536" y="1974314"/>
            <a:ext cx="63130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>
                <a:solidFill>
                  <a:prstClr val="black"/>
                </a:solidFill>
                <a:latin typeface="Helvetica" pitchFamily="34" charset="0"/>
                <a:cs typeface="Helvetica" panose="020B0604020202020204" pitchFamily="34" charset="0"/>
              </a:rPr>
              <a:t>Our </a:t>
            </a:r>
            <a:r>
              <a:rPr lang="en-IN" sz="1000" dirty="0" err="1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SecureFresh</a:t>
            </a: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N" sz="1000" dirty="0" err="1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Nanofiber</a:t>
            </a: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Sticker offers extended windows for marketing fresh fruit and facilitates the global trade </a:t>
            </a:r>
            <a:endParaRPr lang="en-IN" sz="1000" dirty="0" smtClean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algn="just">
              <a:defRPr/>
            </a:pPr>
            <a:endParaRPr lang="en-IN" sz="1000" dirty="0" smtClean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Delay ripening and reduce microbial spoilage to extend the shelf life and to enhance the microbial safety of fresh produces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A3603055-2F0B-4286-B58D-F58B0029724D}"/>
              </a:ext>
            </a:extLst>
          </p:cNvPr>
          <p:cNvSpPr txBox="1"/>
          <p:nvPr/>
        </p:nvSpPr>
        <p:spPr>
          <a:xfrm>
            <a:off x="3091030" y="9668738"/>
            <a:ext cx="13516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CompanY</a:t>
            </a: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Website link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487DA91E-A0F1-4A74-9041-2B0543579AC7}"/>
              </a:ext>
            </a:extLst>
          </p:cNvPr>
          <p:cNvSpPr txBox="1"/>
          <p:nvPr/>
        </p:nvSpPr>
        <p:spPr>
          <a:xfrm>
            <a:off x="301594" y="4643236"/>
            <a:ext cx="27894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000" dirty="0">
                <a:latin typeface="Helvetica" pitchFamily="34" charset="0"/>
                <a:cs typeface="Helvetica" pitchFamily="34" charset="0"/>
              </a:rPr>
              <a:t>India lost about 15–30% of its fruits and vegetables. If we were to give it a number, it's a problem worth over </a:t>
            </a:r>
            <a:r>
              <a:rPr lang="en-IN" sz="1000" b="1" dirty="0">
                <a:latin typeface="Helvetica" pitchFamily="34" charset="0"/>
                <a:cs typeface="Helvetica" pitchFamily="34" charset="0"/>
              </a:rPr>
              <a:t>₹1,52,000 </a:t>
            </a:r>
            <a:r>
              <a:rPr lang="en-IN" sz="1000" b="1" dirty="0" err="1">
                <a:latin typeface="Helvetica" pitchFamily="34" charset="0"/>
                <a:cs typeface="Helvetica" pitchFamily="34" charset="0"/>
              </a:rPr>
              <a:t>crores</a:t>
            </a:r>
            <a:r>
              <a:rPr lang="en-IN" sz="1000" b="1" dirty="0" smtClean="0">
                <a:latin typeface="Helvetica" pitchFamily="34" charset="0"/>
                <a:cs typeface="Helvetica" pitchFamily="34" charset="0"/>
              </a:rPr>
              <a:t>!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1000" dirty="0" smtClean="0">
                <a:latin typeface="Helvetica" pitchFamily="34" charset="0"/>
                <a:cs typeface="Helvetica" pitchFamily="34" charset="0"/>
              </a:rPr>
              <a:t>There is no low </a:t>
            </a:r>
            <a:r>
              <a:rPr lang="en-IN" sz="1000" dirty="0">
                <a:latin typeface="Helvetica" pitchFamily="34" charset="0"/>
                <a:cs typeface="Helvetica" pitchFamily="34" charset="0"/>
              </a:rPr>
              <a:t>cost </a:t>
            </a:r>
            <a:r>
              <a:rPr lang="en-IN" sz="1000" dirty="0" smtClean="0">
                <a:latin typeface="Helvetica" pitchFamily="34" charset="0"/>
                <a:cs typeface="Helvetica" pitchFamily="34" charset="0"/>
              </a:rPr>
              <a:t>preservation techniques available to adapt at packaging and distribution phase </a:t>
            </a:r>
            <a:endParaRPr lang="en-IN" sz="1000" b="1" dirty="0" smtClean="0">
              <a:latin typeface="Helvetica" pitchFamily="34" charset="0"/>
              <a:cs typeface="Helvetica" pitchFamily="34" charset="0"/>
            </a:endParaRPr>
          </a:p>
          <a:p>
            <a:pPr algn="just">
              <a:lnSpc>
                <a:spcPct val="150000"/>
              </a:lnSpc>
            </a:pPr>
            <a:endParaRPr lang="en-IN" sz="1000" b="1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0E7A058C-4430-40F8-99B3-D449980F7631}"/>
              </a:ext>
            </a:extLst>
          </p:cNvPr>
          <p:cNvSpPr txBox="1"/>
          <p:nvPr/>
        </p:nvSpPr>
        <p:spPr>
          <a:xfrm>
            <a:off x="281039" y="3213266"/>
            <a:ext cx="1970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pt-BR" sz="1000" b="1" dirty="0">
                <a:solidFill>
                  <a:srgbClr val="ED7D31">
                    <a:lumMod val="75000"/>
                  </a:srgb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Kìmum Packaging Solutions</a:t>
            </a:r>
            <a:endParaRPr kumimoji="0" lang="pt-BR" sz="1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7B5D9CBC-146E-4AD1-83F3-8CFFE76D27D4}"/>
              </a:ext>
            </a:extLst>
          </p:cNvPr>
          <p:cNvSpPr txBox="1"/>
          <p:nvPr/>
        </p:nvSpPr>
        <p:spPr>
          <a:xfrm>
            <a:off x="3620445" y="8358310"/>
            <a:ext cx="16914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END USERS / CUSTOMERS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D22E2C2B-9D6D-4091-830B-CAD91AC2D192}"/>
              </a:ext>
            </a:extLst>
          </p:cNvPr>
          <p:cNvSpPr txBox="1"/>
          <p:nvPr/>
        </p:nvSpPr>
        <p:spPr>
          <a:xfrm>
            <a:off x="3670109" y="8646282"/>
            <a:ext cx="2919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Food processing industries</a:t>
            </a:r>
          </a:p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Exporters </a:t>
            </a:r>
          </a:p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Fresh fruits retailers </a:t>
            </a:r>
          </a:p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Hypermarket,</a:t>
            </a:r>
          </a:p>
          <a:p>
            <a:pPr marL="171450" lvl="0" indent="-171450" algn="just">
              <a:buFont typeface="Wingdings" pitchFamily="2" charset="2"/>
              <a:buChar char="ü"/>
              <a:defRPr/>
            </a:pPr>
            <a:r>
              <a:rPr lang="en-IN" sz="10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Stakeholders </a:t>
            </a: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 distributors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E98D6931-6CB7-4EB0-BE3C-5F3E2581AB5B}"/>
              </a:ext>
            </a:extLst>
          </p:cNvPr>
          <p:cNvSpPr txBox="1"/>
          <p:nvPr/>
        </p:nvSpPr>
        <p:spPr>
          <a:xfrm>
            <a:off x="293639" y="3460438"/>
            <a:ext cx="12362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FOUNDER’S NAME</a:t>
            </a:r>
          </a:p>
        </p:txBody>
      </p:sp>
      <p:sp>
        <p:nvSpPr>
          <p:cNvPr id="45" name="TextBox 4">
            <a:extLst>
              <a:ext uri="{FF2B5EF4-FFF2-40B4-BE49-F238E27FC236}">
                <a16:creationId xmlns="" xmlns:a16="http://schemas.microsoft.com/office/drawing/2014/main" id="{F8BDB2F9-5DF7-447F-A60D-6517B5D13524}"/>
              </a:ext>
            </a:extLst>
          </p:cNvPr>
          <p:cNvSpPr/>
          <p:nvPr/>
        </p:nvSpPr>
        <p:spPr>
          <a:xfrm>
            <a:off x="302061" y="3665983"/>
            <a:ext cx="1734054" cy="4140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-1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Arun</a:t>
            </a:r>
            <a:r>
              <a:rPr kumimoji="0" lang="en-US" sz="105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 </a:t>
            </a:r>
            <a:r>
              <a:rPr kumimoji="0" lang="en-US" sz="1050" b="0" i="0" u="none" strike="noStrike" kern="1200" cap="none" spc="-1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Prasath</a:t>
            </a:r>
            <a:r>
              <a:rPr kumimoji="0" lang="en-US" sz="105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 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pc="-1" dirty="0" err="1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Aarthy</a:t>
            </a:r>
            <a:r>
              <a:rPr lang="en-US" sz="1050" spc="-1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en-US" sz="1050" spc="-1" dirty="0" err="1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Viswanath</a:t>
            </a:r>
            <a:r>
              <a:rPr lang="en-US" sz="1050" spc="-1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 </a:t>
            </a:r>
            <a:endParaRPr kumimoji="0" lang="en-IN" sz="105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EB17C03-C27E-4E38-B19A-6E01419A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E7022F-6281-4BC2-9C7D-053B75F5AA71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590" y="32697"/>
            <a:ext cx="1338410" cy="1228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21"/>
          <a:stretch/>
        </p:blipFill>
        <p:spPr bwMode="auto">
          <a:xfrm>
            <a:off x="3317155" y="4584843"/>
            <a:ext cx="3415746" cy="215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86321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3151</TotalTime>
  <Words>214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saikat.gupta26@outlook.com</dc:creator>
  <cp:lastModifiedBy>Arun Prasath</cp:lastModifiedBy>
  <cp:revision>1339</cp:revision>
  <cp:lastPrinted>2022-06-06T13:16:37Z</cp:lastPrinted>
  <dcterms:created xsi:type="dcterms:W3CDTF">2021-03-12T07:06:12Z</dcterms:created>
  <dcterms:modified xsi:type="dcterms:W3CDTF">2024-01-30T08:44:35Z</dcterms:modified>
</cp:coreProperties>
</file>