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396" r:id="rId2"/>
  </p:sldIdLst>
  <p:sldSz cx="6858000" cy="9906000" type="A4"/>
  <p:notesSz cx="69977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4" userDrawn="1">
          <p15:clr>
            <a:srgbClr val="A4A3A4"/>
          </p15:clr>
        </p15:guide>
        <p15:guide id="2" pos="3090" userDrawn="1">
          <p15:clr>
            <a:srgbClr val="A4A3A4"/>
          </p15:clr>
        </p15:guide>
        <p15:guide id="4" pos="8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203864"/>
    <a:srgbClr val="CC0000"/>
    <a:srgbClr val="AC04A4"/>
    <a:srgbClr val="E21826"/>
    <a:srgbClr val="CCECFF"/>
    <a:srgbClr val="AE121D"/>
    <a:srgbClr val="CCFFFF"/>
    <a:srgbClr val="FFCC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6" autoAdjust="0"/>
    <p:restoredTop sz="94660"/>
  </p:normalViewPr>
  <p:slideViewPr>
    <p:cSldViewPr snapToGrid="0" showGuides="1">
      <p:cViewPr>
        <p:scale>
          <a:sx n="118" d="100"/>
          <a:sy n="118" d="100"/>
        </p:scale>
        <p:origin x="2088" y="-1650"/>
      </p:cViewPr>
      <p:guideLst>
        <p:guide orient="horz" pos="2734"/>
        <p:guide pos="3090"/>
        <p:guide pos="89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5797"/>
          </a:xfrm>
          <a:prstGeom prst="rect">
            <a:avLst/>
          </a:prstGeom>
        </p:spPr>
        <p:txBody>
          <a:bodyPr vert="horz" lIns="93031" tIns="46516" rIns="93031" bIns="46516" rtlCol="0"/>
          <a:lstStyle>
            <a:lvl1pPr algn="l">
              <a:defRPr sz="1200"/>
            </a:lvl1pPr>
          </a:lstStyle>
          <a:p>
            <a:endParaRPr lang="en-IN"/>
          </a:p>
        </p:txBody>
      </p:sp>
      <p:sp>
        <p:nvSpPr>
          <p:cNvPr id="3" name="Date Placeholder 2"/>
          <p:cNvSpPr>
            <a:spLocks noGrp="1"/>
          </p:cNvSpPr>
          <p:nvPr>
            <p:ph type="dt" idx="1"/>
          </p:nvPr>
        </p:nvSpPr>
        <p:spPr>
          <a:xfrm>
            <a:off x="3963744" y="0"/>
            <a:ext cx="3032337" cy="465797"/>
          </a:xfrm>
          <a:prstGeom prst="rect">
            <a:avLst/>
          </a:prstGeom>
        </p:spPr>
        <p:txBody>
          <a:bodyPr vert="horz" lIns="93031" tIns="46516" rIns="93031" bIns="46516" rtlCol="0"/>
          <a:lstStyle>
            <a:lvl1pPr algn="r">
              <a:defRPr sz="1200"/>
            </a:lvl1pPr>
          </a:lstStyle>
          <a:p>
            <a:fld id="{8D925DBB-6BB4-4862-9F93-6CE1FA23B018}" type="datetimeFigureOut">
              <a:rPr lang="en-IN" smtClean="0"/>
              <a:t>02-02-2024</a:t>
            </a:fld>
            <a:endParaRPr lang="en-IN"/>
          </a:p>
        </p:txBody>
      </p:sp>
      <p:sp>
        <p:nvSpPr>
          <p:cNvPr id="4" name="Slide Image Placeholder 3"/>
          <p:cNvSpPr>
            <a:spLocks noGrp="1" noRot="1" noChangeAspect="1"/>
          </p:cNvSpPr>
          <p:nvPr>
            <p:ph type="sldImg" idx="2"/>
          </p:nvPr>
        </p:nvSpPr>
        <p:spPr>
          <a:xfrm>
            <a:off x="2414588" y="1160463"/>
            <a:ext cx="2168525" cy="3133725"/>
          </a:xfrm>
          <a:prstGeom prst="rect">
            <a:avLst/>
          </a:prstGeom>
          <a:noFill/>
          <a:ln w="12700">
            <a:solidFill>
              <a:prstClr val="black"/>
            </a:solidFill>
          </a:ln>
        </p:spPr>
        <p:txBody>
          <a:bodyPr vert="horz" lIns="93031" tIns="46516" rIns="93031" bIns="46516" rtlCol="0" anchor="ctr"/>
          <a:lstStyle/>
          <a:p>
            <a:endParaRPr lang="en-IN"/>
          </a:p>
        </p:txBody>
      </p:sp>
      <p:sp>
        <p:nvSpPr>
          <p:cNvPr id="5" name="Notes Placeholder 4"/>
          <p:cNvSpPr>
            <a:spLocks noGrp="1"/>
          </p:cNvSpPr>
          <p:nvPr>
            <p:ph type="body" sz="quarter" idx="3"/>
          </p:nvPr>
        </p:nvSpPr>
        <p:spPr>
          <a:xfrm>
            <a:off x="699770" y="4467781"/>
            <a:ext cx="5598160" cy="3655457"/>
          </a:xfrm>
          <a:prstGeom prst="rect">
            <a:avLst/>
          </a:prstGeom>
        </p:spPr>
        <p:txBody>
          <a:bodyPr vert="horz" lIns="93031" tIns="46516" rIns="93031" bIns="465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17904"/>
            <a:ext cx="3032337" cy="465796"/>
          </a:xfrm>
          <a:prstGeom prst="rect">
            <a:avLst/>
          </a:prstGeom>
        </p:spPr>
        <p:txBody>
          <a:bodyPr vert="horz" lIns="93031" tIns="46516" rIns="93031" bIns="46516" rtlCol="0" anchor="b"/>
          <a:lstStyle>
            <a:lvl1pPr algn="l">
              <a:defRPr sz="1200"/>
            </a:lvl1pPr>
          </a:lstStyle>
          <a:p>
            <a:endParaRPr lang="en-IN"/>
          </a:p>
        </p:txBody>
      </p:sp>
      <p:sp>
        <p:nvSpPr>
          <p:cNvPr id="7" name="Slide Number Placeholder 6"/>
          <p:cNvSpPr>
            <a:spLocks noGrp="1"/>
          </p:cNvSpPr>
          <p:nvPr>
            <p:ph type="sldNum" sz="quarter" idx="5"/>
          </p:nvPr>
        </p:nvSpPr>
        <p:spPr>
          <a:xfrm>
            <a:off x="3963744" y="8817904"/>
            <a:ext cx="3032337" cy="465796"/>
          </a:xfrm>
          <a:prstGeom prst="rect">
            <a:avLst/>
          </a:prstGeom>
        </p:spPr>
        <p:txBody>
          <a:bodyPr vert="horz" lIns="93031" tIns="46516" rIns="93031" bIns="46516" rtlCol="0" anchor="b"/>
          <a:lstStyle>
            <a:lvl1pPr algn="r">
              <a:defRPr sz="1200"/>
            </a:lvl1pPr>
          </a:lstStyle>
          <a:p>
            <a:fld id="{3F61DD6D-F36D-498F-8E27-D7062E6F0454}" type="slidenum">
              <a:rPr lang="en-IN" smtClean="0"/>
              <a:t>‹#›</a:t>
            </a:fld>
            <a:endParaRPr lang="en-IN"/>
          </a:p>
        </p:txBody>
      </p:sp>
    </p:spTree>
    <p:extLst>
      <p:ext uri="{BB962C8B-B14F-4D97-AF65-F5344CB8AC3E}">
        <p14:creationId xmlns:p14="http://schemas.microsoft.com/office/powerpoint/2010/main" val="3938136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8D4309-CA19-4B60-8064-48CCDB284CC4}" type="datetime1">
              <a:rPr lang="en-IN" smtClean="0"/>
              <a:t>02-02-2024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164937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BC0D28-53EE-4025-8A31-8C52531EA58E}" type="datetime1">
              <a:rPr lang="en-IN" smtClean="0"/>
              <a:t>02-02-2024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270814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21443C-6C64-4FCD-A3E1-8FE19C2C1EC8}" type="datetime1">
              <a:rPr lang="en-IN" smtClean="0"/>
              <a:t>02-02-2024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330903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250CAB-DF65-4AC3-8272-0C5158E06923}" type="datetime1">
              <a:rPr lang="en-IN" smtClean="0"/>
              <a:t>02-02-2024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305206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0C3EC8-A699-47C5-A0EF-A29391185E3B}" type="datetime1">
              <a:rPr lang="en-IN" smtClean="0"/>
              <a:t>02-02-2024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279903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25195B-B490-4345-85CC-34DF82F4540B}" type="datetime1">
              <a:rPr lang="en-IN" smtClean="0"/>
              <a:t>02-02-2024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10171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28A236-32A7-44DD-898A-A7F81CEE907E}" type="datetime1">
              <a:rPr lang="en-IN" smtClean="0"/>
              <a:t>02-02-2024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393849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794070-4400-46E3-8687-73C8C24C051E}" type="datetime1">
              <a:rPr lang="en-IN" smtClean="0"/>
              <a:t>02-02-2024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128991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E2D05-BDAB-40F4-8810-0286E7C0674F}" type="datetime1">
              <a:rPr lang="en-IN" smtClean="0"/>
              <a:t>02-02-2024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109853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A69C879-D41E-4C01-8B4A-3D9BA29A35CE}" type="datetime1">
              <a:rPr lang="en-IN" smtClean="0"/>
              <a:t>02-02-2024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219160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B1366CE-456A-4CC4-B010-8063B3CD008F}" type="datetime1">
              <a:rPr lang="en-IN" smtClean="0"/>
              <a:t>02-02-2024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1E7022F-6281-4BC2-9C7D-053B75F5AA71}" type="slidenum">
              <a:rPr lang="en-IN" smtClean="0"/>
              <a:pPr/>
              <a:t>‹#›</a:t>
            </a:fld>
            <a:endParaRPr lang="en-IN"/>
          </a:p>
        </p:txBody>
      </p:sp>
    </p:spTree>
    <p:extLst>
      <p:ext uri="{BB962C8B-B14F-4D97-AF65-F5344CB8AC3E}">
        <p14:creationId xmlns:p14="http://schemas.microsoft.com/office/powerpoint/2010/main" val="408848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6AD285-BC35-41FF-9495-AC40A7268047}" type="datetime1">
              <a:rPr lang="en-IN" smtClean="0"/>
              <a:t>02-02-2024</a:t>
            </a:fld>
            <a:endParaRPr lang="en-IN"/>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1E7022F-6281-4BC2-9C7D-053B75F5AA71}" type="slidenum">
              <a:rPr lang="en-IN" smtClean="0"/>
              <a:pPr/>
              <a:t>‹#›</a:t>
            </a:fld>
            <a:endParaRPr lang="en-IN"/>
          </a:p>
        </p:txBody>
      </p:sp>
    </p:spTree>
    <p:extLst>
      <p:ext uri="{BB962C8B-B14F-4D97-AF65-F5344CB8AC3E}">
        <p14:creationId xmlns:p14="http://schemas.microsoft.com/office/powerpoint/2010/main" val="36334368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408CD1-D06E-4EF9-903F-3302E46E1849}"/>
              </a:ext>
            </a:extLst>
          </p:cNvPr>
          <p:cNvSpPr txBox="1"/>
          <p:nvPr/>
        </p:nvSpPr>
        <p:spPr>
          <a:xfrm>
            <a:off x="270957" y="1261601"/>
            <a:ext cx="5744762" cy="523220"/>
          </a:xfrm>
          <a:prstGeom prst="rect">
            <a:avLst/>
          </a:prstGeom>
          <a:noFill/>
        </p:spPr>
        <p:txBody>
          <a:bodyPr wrap="square">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1400" b="1" dirty="0">
                <a:latin typeface="Times New Roman" panose="02020603050405020304" pitchFamily="18" charset="0"/>
                <a:cs typeface="Times New Roman" panose="02020603050405020304" pitchFamily="18" charset="0"/>
              </a:rPr>
              <a:t>Development of Indigenous Point-of-Care Single-cell High Throughput Absorption Flow-Cytometer for Screening of Malaria and Dengue</a:t>
            </a:r>
            <a:endParaRPr kumimoji="0" lang="en-US" altLang="en-US" sz="1400" b="1" i="0" u="none" strike="noStrike" kern="1200" cap="none" spc="0" normalizeH="0" baseline="0" noProof="0" dirty="0">
              <a:ln>
                <a:noFill/>
              </a:ln>
              <a:solidFill>
                <a:prstClr val="black"/>
              </a:solidFill>
              <a:effectLst/>
              <a:uLnTx/>
              <a:uFillTx/>
              <a:latin typeface="Helvetica" panose="020B0604020202020204" pitchFamily="34" charset="0"/>
              <a:ea typeface="Poppins" panose="00000500000000000000" pitchFamily="2" charset="0"/>
              <a:cs typeface="Helvetica" panose="020B0604020202020204" pitchFamily="34" charset="0"/>
              <a:sym typeface="Arial" panose="020B0604020202020204" pitchFamily="34" charset="0"/>
            </a:endParaRPr>
          </a:p>
        </p:txBody>
      </p:sp>
      <p:cxnSp>
        <p:nvCxnSpPr>
          <p:cNvPr id="6" name="Straight Connector 5">
            <a:extLst>
              <a:ext uri="{FF2B5EF4-FFF2-40B4-BE49-F238E27FC236}">
                <a16:creationId xmlns:a16="http://schemas.microsoft.com/office/drawing/2014/main" id="{9AC160DD-9692-4BF8-B0A7-8EFF2C2F1ADA}"/>
              </a:ext>
            </a:extLst>
          </p:cNvPr>
          <p:cNvCxnSpPr/>
          <p:nvPr/>
        </p:nvCxnSpPr>
        <p:spPr>
          <a:xfrm>
            <a:off x="368300" y="2857191"/>
            <a:ext cx="61214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A6197CD-C5B8-4023-B0B3-C0C661B3E10C}"/>
              </a:ext>
            </a:extLst>
          </p:cNvPr>
          <p:cNvSpPr txBox="1"/>
          <p:nvPr/>
        </p:nvSpPr>
        <p:spPr>
          <a:xfrm>
            <a:off x="299189" y="1926794"/>
            <a:ext cx="966931"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APPLICATION</a:t>
            </a:r>
          </a:p>
        </p:txBody>
      </p:sp>
      <p:sp>
        <p:nvSpPr>
          <p:cNvPr id="9" name="TextBox 8">
            <a:extLst>
              <a:ext uri="{FF2B5EF4-FFF2-40B4-BE49-F238E27FC236}">
                <a16:creationId xmlns:a16="http://schemas.microsoft.com/office/drawing/2014/main" id="{DC189627-863F-406E-AF63-E6927A8F4C79}"/>
              </a:ext>
            </a:extLst>
          </p:cNvPr>
          <p:cNvSpPr txBox="1"/>
          <p:nvPr/>
        </p:nvSpPr>
        <p:spPr>
          <a:xfrm>
            <a:off x="281039" y="2988259"/>
            <a:ext cx="1146468"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COMPANY NAME</a:t>
            </a:r>
          </a:p>
        </p:txBody>
      </p:sp>
      <p:sp>
        <p:nvSpPr>
          <p:cNvPr id="14" name="TextBox 13">
            <a:extLst>
              <a:ext uri="{FF2B5EF4-FFF2-40B4-BE49-F238E27FC236}">
                <a16:creationId xmlns:a16="http://schemas.microsoft.com/office/drawing/2014/main" id="{19932638-85E4-4ABC-8124-E41EB184C3C9}"/>
              </a:ext>
            </a:extLst>
          </p:cNvPr>
          <p:cNvSpPr txBox="1"/>
          <p:nvPr/>
        </p:nvSpPr>
        <p:spPr>
          <a:xfrm>
            <a:off x="2189087" y="2988259"/>
            <a:ext cx="2470048"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TECHNOLOGY READINESS LEVEL (TRL)</a:t>
            </a:r>
          </a:p>
        </p:txBody>
      </p:sp>
      <p:sp>
        <p:nvSpPr>
          <p:cNvPr id="15" name="TextBox 14">
            <a:extLst>
              <a:ext uri="{FF2B5EF4-FFF2-40B4-BE49-F238E27FC236}">
                <a16:creationId xmlns:a16="http://schemas.microsoft.com/office/drawing/2014/main" id="{6085A054-8B9F-4171-8A48-E3B86BE4BBA9}"/>
              </a:ext>
            </a:extLst>
          </p:cNvPr>
          <p:cNvSpPr txBox="1"/>
          <p:nvPr/>
        </p:nvSpPr>
        <p:spPr>
          <a:xfrm>
            <a:off x="2189087" y="3285320"/>
            <a:ext cx="2251055"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ED7D31">
                    <a:lumMod val="75000"/>
                  </a:srgbClr>
                </a:solidFill>
                <a:effectLst/>
                <a:uLnTx/>
                <a:uFillTx/>
                <a:latin typeface="Helvetica" panose="020B0604020202020204" pitchFamily="34" charset="0"/>
                <a:ea typeface="+mn-ea"/>
                <a:cs typeface="Helvetica" panose="020B0604020202020204" pitchFamily="34" charset="0"/>
              </a:rPr>
              <a:t>TRL:2  </a:t>
            </a:r>
            <a:endParaRPr kumimoji="0" lang="en-IN" sz="900" b="1"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p:txBody>
      </p:sp>
      <p:sp>
        <p:nvSpPr>
          <p:cNvPr id="16" name="TextBox 15">
            <a:extLst>
              <a:ext uri="{FF2B5EF4-FFF2-40B4-BE49-F238E27FC236}">
                <a16:creationId xmlns:a16="http://schemas.microsoft.com/office/drawing/2014/main" id="{67AA6086-3C38-4157-B2F2-9EAEBD2BFCF3}"/>
              </a:ext>
            </a:extLst>
          </p:cNvPr>
          <p:cNvSpPr txBox="1"/>
          <p:nvPr/>
        </p:nvSpPr>
        <p:spPr>
          <a:xfrm>
            <a:off x="4659135" y="2988259"/>
            <a:ext cx="182548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INTELLECTUAL PROPERTY </a:t>
            </a:r>
          </a:p>
        </p:txBody>
      </p:sp>
      <p:cxnSp>
        <p:nvCxnSpPr>
          <p:cNvPr id="18" name="Straight Connector 17">
            <a:extLst>
              <a:ext uri="{FF2B5EF4-FFF2-40B4-BE49-F238E27FC236}">
                <a16:creationId xmlns:a16="http://schemas.microsoft.com/office/drawing/2014/main" id="{A5D452DC-881A-477C-B22A-C3F5CA0DFF1C}"/>
              </a:ext>
            </a:extLst>
          </p:cNvPr>
          <p:cNvCxnSpPr/>
          <p:nvPr/>
        </p:nvCxnSpPr>
        <p:spPr>
          <a:xfrm>
            <a:off x="365760" y="4068771"/>
            <a:ext cx="612140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BFD76DF4-FDC3-4C67-BBC7-8229C5D120D7}"/>
              </a:ext>
            </a:extLst>
          </p:cNvPr>
          <p:cNvSpPr txBox="1"/>
          <p:nvPr/>
        </p:nvSpPr>
        <p:spPr>
          <a:xfrm>
            <a:off x="270957" y="4354011"/>
            <a:ext cx="1518364"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PROBLEM ADDRESSED</a:t>
            </a:r>
          </a:p>
        </p:txBody>
      </p:sp>
      <p:sp>
        <p:nvSpPr>
          <p:cNvPr id="29" name="TextBox 28">
            <a:extLst>
              <a:ext uri="{FF2B5EF4-FFF2-40B4-BE49-F238E27FC236}">
                <a16:creationId xmlns:a16="http://schemas.microsoft.com/office/drawing/2014/main" id="{1A5AE492-7561-4217-93E8-2B8408E09FE3}"/>
              </a:ext>
            </a:extLst>
          </p:cNvPr>
          <p:cNvSpPr txBox="1"/>
          <p:nvPr/>
        </p:nvSpPr>
        <p:spPr>
          <a:xfrm>
            <a:off x="379727" y="6873382"/>
            <a:ext cx="1704313"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ABOUT THE TECHNOLOGY</a:t>
            </a:r>
          </a:p>
        </p:txBody>
      </p:sp>
      <p:sp>
        <p:nvSpPr>
          <p:cNvPr id="30" name="TextBox 29">
            <a:extLst>
              <a:ext uri="{FF2B5EF4-FFF2-40B4-BE49-F238E27FC236}">
                <a16:creationId xmlns:a16="http://schemas.microsoft.com/office/drawing/2014/main" id="{328A4E44-D564-482D-885D-2AA17B80AF95}"/>
              </a:ext>
            </a:extLst>
          </p:cNvPr>
          <p:cNvSpPr txBox="1"/>
          <p:nvPr/>
        </p:nvSpPr>
        <p:spPr>
          <a:xfrm>
            <a:off x="345548" y="7184062"/>
            <a:ext cx="2962544" cy="987835"/>
          </a:xfrm>
          <a:prstGeom prst="rect">
            <a:avLst/>
          </a:prstGeom>
          <a:noFill/>
        </p:spPr>
        <p:txBody>
          <a:bodyPr wrap="square" rtlCol="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altLang="en-US" sz="1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Absorption Flowcytometry, </a:t>
            </a:r>
            <a:r>
              <a:rPr lang="en-US" sz="1000" dirty="0">
                <a:latin typeface="Times New Roman" panose="02020603050405020304" pitchFamily="18" charset="0"/>
                <a:cs typeface="Times New Roman" panose="02020603050405020304" pitchFamily="18" charset="0"/>
              </a:rPr>
              <a:t>Development of compact, battery-operated, handheld point-of-care malaria detection/ screening device for field testing and validation. </a:t>
            </a:r>
            <a:endParaRPr kumimoji="0" lang="en-US" altLang="en-US" sz="1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5FF6D3EF-C513-43DE-B5AD-32DA53B1CB23}"/>
              </a:ext>
            </a:extLst>
          </p:cNvPr>
          <p:cNvSpPr txBox="1"/>
          <p:nvPr/>
        </p:nvSpPr>
        <p:spPr>
          <a:xfrm>
            <a:off x="3541649" y="4354011"/>
            <a:ext cx="1165704"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PRODUCT IMAGE</a:t>
            </a:r>
          </a:p>
        </p:txBody>
      </p:sp>
      <p:sp>
        <p:nvSpPr>
          <p:cNvPr id="33" name="TextBox 32">
            <a:extLst>
              <a:ext uri="{FF2B5EF4-FFF2-40B4-BE49-F238E27FC236}">
                <a16:creationId xmlns:a16="http://schemas.microsoft.com/office/drawing/2014/main" id="{BB2C4A2A-1355-4B5A-ACC4-45EA74543A9B}"/>
              </a:ext>
            </a:extLst>
          </p:cNvPr>
          <p:cNvSpPr txBox="1"/>
          <p:nvPr/>
        </p:nvSpPr>
        <p:spPr>
          <a:xfrm>
            <a:off x="304756" y="8473726"/>
            <a:ext cx="1999265"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FUNDS RAISED/ACHIEVEMENTS</a:t>
            </a:r>
          </a:p>
        </p:txBody>
      </p:sp>
      <p:sp>
        <p:nvSpPr>
          <p:cNvPr id="34" name="TextBox 33">
            <a:extLst>
              <a:ext uri="{FF2B5EF4-FFF2-40B4-BE49-F238E27FC236}">
                <a16:creationId xmlns:a16="http://schemas.microsoft.com/office/drawing/2014/main" id="{E3D42003-BFB2-495B-AA26-F20641DE4E8F}"/>
              </a:ext>
            </a:extLst>
          </p:cNvPr>
          <p:cNvSpPr txBox="1"/>
          <p:nvPr/>
        </p:nvSpPr>
        <p:spPr>
          <a:xfrm>
            <a:off x="270957" y="8687968"/>
            <a:ext cx="2947300" cy="897618"/>
          </a:xfrm>
          <a:prstGeom prst="rect">
            <a:avLst/>
          </a:prstGeom>
          <a:noFill/>
        </p:spPr>
        <p:txBody>
          <a:bodyPr wrap="square" rtlCol="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IN" sz="9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1. Nil</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IN" sz="9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2. BIRAC</a:t>
            </a:r>
            <a:r>
              <a:rPr lang="en-IN" sz="900" dirty="0">
                <a:solidFill>
                  <a:prstClr val="black"/>
                </a:solidFill>
                <a:latin typeface="Helvetica" panose="020B0604020202020204" pitchFamily="34" charset="0"/>
                <a:cs typeface="Helvetica" panose="020B0604020202020204" pitchFamily="34" charset="0"/>
              </a:rPr>
              <a:t>-BIG is our primary fund raised project. </a:t>
            </a:r>
          </a:p>
          <a:p>
            <a:pPr marL="0" marR="0" lvl="0" indent="0" algn="just" defTabSz="457200" rtl="0" eaLnBrk="1" fontAlgn="auto" latinLnBrk="0" hangingPunct="1">
              <a:lnSpc>
                <a:spcPct val="150000"/>
              </a:lnSpc>
              <a:spcBef>
                <a:spcPts val="0"/>
              </a:spcBef>
              <a:spcAft>
                <a:spcPts val="0"/>
              </a:spcAft>
              <a:buClrTx/>
              <a:buSzTx/>
              <a:buFontTx/>
              <a:buNone/>
              <a:tabLst/>
              <a:defRPr/>
            </a:pPr>
            <a:r>
              <a:rPr lang="en-IN" sz="900" dirty="0">
                <a:solidFill>
                  <a:prstClr val="black"/>
                </a:solidFill>
                <a:latin typeface="Helvetica" panose="020B0604020202020204" pitchFamily="34" charset="0"/>
                <a:cs typeface="Helvetica" panose="020B0604020202020204" pitchFamily="34" charset="0"/>
              </a:rPr>
              <a:t>3. Other Technical projects have been received from SERB. (Not applicable) </a:t>
            </a:r>
            <a:endParaRPr kumimoji="0" lang="en-IN" sz="9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p:txBody>
      </p:sp>
      <p:sp>
        <p:nvSpPr>
          <p:cNvPr id="35" name="TextBox 34">
            <a:extLst>
              <a:ext uri="{FF2B5EF4-FFF2-40B4-BE49-F238E27FC236}">
                <a16:creationId xmlns:a16="http://schemas.microsoft.com/office/drawing/2014/main" id="{D8104828-203B-4DA8-A8D3-B4A08064524D}"/>
              </a:ext>
            </a:extLst>
          </p:cNvPr>
          <p:cNvSpPr txBox="1"/>
          <p:nvPr/>
        </p:nvSpPr>
        <p:spPr>
          <a:xfrm>
            <a:off x="3593863" y="7238197"/>
            <a:ext cx="421910"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USP</a:t>
            </a:r>
          </a:p>
        </p:txBody>
      </p:sp>
      <p:sp>
        <p:nvSpPr>
          <p:cNvPr id="36" name="TextBox 35">
            <a:extLst>
              <a:ext uri="{FF2B5EF4-FFF2-40B4-BE49-F238E27FC236}">
                <a16:creationId xmlns:a16="http://schemas.microsoft.com/office/drawing/2014/main" id="{691BF47A-F663-491B-9349-9B04961780E2}"/>
              </a:ext>
            </a:extLst>
          </p:cNvPr>
          <p:cNvSpPr txBox="1"/>
          <p:nvPr/>
        </p:nvSpPr>
        <p:spPr>
          <a:xfrm>
            <a:off x="3631377" y="7475459"/>
            <a:ext cx="2919550" cy="987835"/>
          </a:xfrm>
          <a:prstGeom prst="rect">
            <a:avLst/>
          </a:prstGeom>
          <a:noFill/>
        </p:spPr>
        <p:txBody>
          <a:bodyPr wrap="square" rtlCol="0">
            <a:spAutoFit/>
          </a:bodyPr>
          <a:lstStyle/>
          <a:p>
            <a:pPr marL="171450" marR="0" lvl="0" indent="-17145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IN" sz="1000" dirty="0">
                <a:latin typeface="Times New Roman" panose="02020603050405020304" pitchFamily="18" charset="0"/>
                <a:cs typeface="Times New Roman" panose="02020603050405020304" pitchFamily="18" charset="0"/>
              </a:rPr>
              <a:t>Cost-effective, </a:t>
            </a:r>
          </a:p>
          <a:p>
            <a:pPr marL="171450" marR="0" lvl="0" indent="-17145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IN" sz="1000" dirty="0">
                <a:latin typeface="Times New Roman" panose="02020603050405020304" pitchFamily="18" charset="0"/>
                <a:cs typeface="Times New Roman" panose="02020603050405020304" pitchFamily="18" charset="0"/>
              </a:rPr>
              <a:t>rapid, </a:t>
            </a:r>
          </a:p>
          <a:p>
            <a:pPr marL="171450" marR="0" lvl="0" indent="-17145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IN" sz="1000" dirty="0">
                <a:latin typeface="Times New Roman" panose="02020603050405020304" pitchFamily="18" charset="0"/>
                <a:cs typeface="Times New Roman" panose="02020603050405020304" pitchFamily="18" charset="0"/>
              </a:rPr>
              <a:t>portable POC device for accurate detection of malaria</a:t>
            </a:r>
            <a:endParaRPr kumimoji="0" lang="en-US" sz="1000" b="0" i="0" u="none" strike="noStrike" kern="1200" cap="none" spc="0" normalizeH="0" baseline="0" noProof="0" dirty="0">
              <a:ln>
                <a:noFill/>
              </a:ln>
              <a:solidFill>
                <a:prstClr val="black"/>
              </a:solidFill>
              <a:effectLst/>
              <a:uLnTx/>
              <a:uFillTx/>
              <a:latin typeface="Helvetica" panose="020B0604020202020204" pitchFamily="34" charset="0"/>
              <a:ea typeface="Calibri" panose="020F0502020204030204" pitchFamily="34" charset="0"/>
              <a:cs typeface="Helvetica" panose="020B0604020202020204" pitchFamily="34" charset="0"/>
            </a:endParaRPr>
          </a:p>
        </p:txBody>
      </p:sp>
      <p:sp>
        <p:nvSpPr>
          <p:cNvPr id="39" name="Rectangle 38">
            <a:extLst>
              <a:ext uri="{FF2B5EF4-FFF2-40B4-BE49-F238E27FC236}">
                <a16:creationId xmlns:a16="http://schemas.microsoft.com/office/drawing/2014/main" id="{FB468C48-84F2-40BA-B420-2E36ECF6933F}"/>
              </a:ext>
            </a:extLst>
          </p:cNvPr>
          <p:cNvSpPr/>
          <p:nvPr/>
        </p:nvSpPr>
        <p:spPr>
          <a:xfrm>
            <a:off x="0" y="9662160"/>
            <a:ext cx="6858000" cy="2438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endParaRPr>
          </a:p>
        </p:txBody>
      </p:sp>
      <p:sp>
        <p:nvSpPr>
          <p:cNvPr id="40" name="TextBox 39">
            <a:extLst>
              <a:ext uri="{FF2B5EF4-FFF2-40B4-BE49-F238E27FC236}">
                <a16:creationId xmlns:a16="http://schemas.microsoft.com/office/drawing/2014/main" id="{30078426-82AF-47BE-AAD0-760C7596F899}"/>
              </a:ext>
            </a:extLst>
          </p:cNvPr>
          <p:cNvSpPr txBox="1"/>
          <p:nvPr/>
        </p:nvSpPr>
        <p:spPr>
          <a:xfrm>
            <a:off x="283580" y="9668738"/>
            <a:ext cx="2422458"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Incubated at </a:t>
            </a:r>
            <a:r>
              <a:rPr kumimoji="0" lang="en-IN" sz="900" b="1"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KIIT-TBI/ FTBI, NIT Rourkela </a:t>
            </a:r>
          </a:p>
        </p:txBody>
      </p:sp>
      <p:sp>
        <p:nvSpPr>
          <p:cNvPr id="41" name="TextBox 40">
            <a:extLst>
              <a:ext uri="{FF2B5EF4-FFF2-40B4-BE49-F238E27FC236}">
                <a16:creationId xmlns:a16="http://schemas.microsoft.com/office/drawing/2014/main" id="{B84798C8-5CD2-4FE2-9F8C-E7BC4612789A}"/>
              </a:ext>
            </a:extLst>
          </p:cNvPr>
          <p:cNvSpPr txBox="1"/>
          <p:nvPr/>
        </p:nvSpPr>
        <p:spPr>
          <a:xfrm>
            <a:off x="5428765" y="9677400"/>
            <a:ext cx="1160894" cy="230832"/>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IN" sz="9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tbi@kiitincubator.in</a:t>
            </a:r>
          </a:p>
        </p:txBody>
      </p:sp>
      <p:pic>
        <p:nvPicPr>
          <p:cNvPr id="43" name="Picture 42">
            <a:extLst>
              <a:ext uri="{FF2B5EF4-FFF2-40B4-BE49-F238E27FC236}">
                <a16:creationId xmlns:a16="http://schemas.microsoft.com/office/drawing/2014/main" id="{69CDEF56-A9E0-477C-A264-C67F82D3AFB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5760" y="224935"/>
            <a:ext cx="1097747" cy="499258"/>
          </a:xfrm>
          <a:prstGeom prst="rect">
            <a:avLst/>
          </a:prstGeom>
        </p:spPr>
      </p:pic>
      <p:sp>
        <p:nvSpPr>
          <p:cNvPr id="53" name="Rectangle: Rounded Corners 52">
            <a:extLst>
              <a:ext uri="{FF2B5EF4-FFF2-40B4-BE49-F238E27FC236}">
                <a16:creationId xmlns:a16="http://schemas.microsoft.com/office/drawing/2014/main" id="{8601A829-A492-4294-A80F-18B70ED129AE}"/>
              </a:ext>
            </a:extLst>
          </p:cNvPr>
          <p:cNvSpPr/>
          <p:nvPr/>
        </p:nvSpPr>
        <p:spPr>
          <a:xfrm>
            <a:off x="369113" y="955834"/>
            <a:ext cx="1466705" cy="20295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endParaRPr>
          </a:p>
        </p:txBody>
      </p:sp>
      <p:sp>
        <p:nvSpPr>
          <p:cNvPr id="52" name="TextBox 51">
            <a:extLst>
              <a:ext uri="{FF2B5EF4-FFF2-40B4-BE49-F238E27FC236}">
                <a16:creationId xmlns:a16="http://schemas.microsoft.com/office/drawing/2014/main" id="{46C9DD28-20C9-486D-9DED-770E2786CECC}"/>
              </a:ext>
            </a:extLst>
          </p:cNvPr>
          <p:cNvSpPr txBox="1"/>
          <p:nvPr/>
        </p:nvSpPr>
        <p:spPr>
          <a:xfrm>
            <a:off x="236938" y="931275"/>
            <a:ext cx="1731057" cy="2308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Technology</a:t>
            </a:r>
            <a:endParaRPr kumimoji="0" lang="en-IN" sz="9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endParaRPr>
          </a:p>
        </p:txBody>
      </p:sp>
      <p:sp>
        <p:nvSpPr>
          <p:cNvPr id="44" name="TextBox 43">
            <a:extLst>
              <a:ext uri="{FF2B5EF4-FFF2-40B4-BE49-F238E27FC236}">
                <a16:creationId xmlns:a16="http://schemas.microsoft.com/office/drawing/2014/main" id="{72CE6CF0-41C3-4C83-9D92-ECE4F5AE0044}"/>
              </a:ext>
            </a:extLst>
          </p:cNvPr>
          <p:cNvSpPr txBox="1"/>
          <p:nvPr/>
        </p:nvSpPr>
        <p:spPr>
          <a:xfrm>
            <a:off x="4659136" y="3286015"/>
            <a:ext cx="182802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Give Patent details (App No, Title, Status)</a:t>
            </a:r>
          </a:p>
        </p:txBody>
      </p:sp>
      <p:sp>
        <p:nvSpPr>
          <p:cNvPr id="46" name="TextBox 45">
            <a:extLst>
              <a:ext uri="{FF2B5EF4-FFF2-40B4-BE49-F238E27FC236}">
                <a16:creationId xmlns:a16="http://schemas.microsoft.com/office/drawing/2014/main" id="{D1872F9E-9064-47C2-BB72-804AF72F2321}"/>
              </a:ext>
            </a:extLst>
          </p:cNvPr>
          <p:cNvSpPr txBox="1"/>
          <p:nvPr/>
        </p:nvSpPr>
        <p:spPr>
          <a:xfrm>
            <a:off x="301594" y="2209315"/>
            <a:ext cx="6313099" cy="246221"/>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rPr>
              <a:t>Biomedical Applications, Point-of-care screening. Blood cells classifications </a:t>
            </a:r>
          </a:p>
        </p:txBody>
      </p:sp>
      <p:sp>
        <p:nvSpPr>
          <p:cNvPr id="38" name="TextBox 37">
            <a:extLst>
              <a:ext uri="{FF2B5EF4-FFF2-40B4-BE49-F238E27FC236}">
                <a16:creationId xmlns:a16="http://schemas.microsoft.com/office/drawing/2014/main" id="{A3603055-2F0B-4286-B58D-F58B0029724D}"/>
              </a:ext>
            </a:extLst>
          </p:cNvPr>
          <p:cNvSpPr txBox="1"/>
          <p:nvPr/>
        </p:nvSpPr>
        <p:spPr>
          <a:xfrm>
            <a:off x="2782076" y="9668738"/>
            <a:ext cx="2210863" cy="230832"/>
          </a:xfrm>
          <a:prstGeom prst="rect">
            <a:avLst/>
          </a:prstGeom>
          <a:noFill/>
        </p:spPr>
        <p:txBody>
          <a:bodyPr wrap="non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IN" sz="900" b="0" i="0" u="none" strike="noStrike" kern="1200" cap="none" spc="0" normalizeH="0" baseline="0" noProof="0" dirty="0" err="1">
                <a:ln>
                  <a:noFill/>
                </a:ln>
                <a:solidFill>
                  <a:prstClr val="white"/>
                </a:solidFill>
                <a:effectLst/>
                <a:uLnTx/>
                <a:uFillTx/>
                <a:latin typeface="Helvetica" panose="020B0604020202020204" pitchFamily="34" charset="0"/>
                <a:ea typeface="+mn-ea"/>
                <a:cs typeface="Helvetica" panose="020B0604020202020204" pitchFamily="34" charset="0"/>
              </a:rPr>
              <a:t>CompanY</a:t>
            </a:r>
            <a:r>
              <a:rPr kumimoji="0" lang="en-IN" sz="900" b="0" i="0" u="none" strike="noStrike" kern="1200" cap="none" spc="0" normalizeH="0" baseline="0" noProof="0" dirty="0">
                <a:ln>
                  <a:noFill/>
                </a:ln>
                <a:solidFill>
                  <a:prstClr val="white"/>
                </a:solidFill>
                <a:effectLst/>
                <a:uLnTx/>
                <a:uFillTx/>
                <a:latin typeface="Helvetica" panose="020B0604020202020204" pitchFamily="34" charset="0"/>
                <a:ea typeface="+mn-ea"/>
                <a:cs typeface="Helvetica" panose="020B0604020202020204" pitchFamily="34" charset="0"/>
              </a:rPr>
              <a:t> Website link: Under progress</a:t>
            </a:r>
          </a:p>
        </p:txBody>
      </p:sp>
      <p:sp>
        <p:nvSpPr>
          <p:cNvPr id="48" name="TextBox 47">
            <a:extLst>
              <a:ext uri="{FF2B5EF4-FFF2-40B4-BE49-F238E27FC236}">
                <a16:creationId xmlns:a16="http://schemas.microsoft.com/office/drawing/2014/main" id="{487DA91E-A0F1-4A74-9041-2B0543579AC7}"/>
              </a:ext>
            </a:extLst>
          </p:cNvPr>
          <p:cNvSpPr txBox="1"/>
          <p:nvPr/>
        </p:nvSpPr>
        <p:spPr>
          <a:xfrm>
            <a:off x="305088" y="4552519"/>
            <a:ext cx="2916663" cy="2142190"/>
          </a:xfrm>
          <a:prstGeom prst="rect">
            <a:avLst/>
          </a:prstGeom>
          <a:noFill/>
        </p:spPr>
        <p:txBody>
          <a:bodyPr wrap="square" rtlCol="0">
            <a:spAutoFit/>
          </a:bodyPr>
          <a:lstStyle/>
          <a:p>
            <a:pPr algn="just">
              <a:lnSpc>
                <a:spcPct val="150000"/>
              </a:lnSpc>
            </a:pPr>
            <a:r>
              <a:rPr lang="en-US" sz="1000" b="0" i="0" dirty="0">
                <a:effectLst/>
                <a:latin typeface="Times New Roman" panose="02020603050405020304" pitchFamily="18" charset="0"/>
                <a:cs typeface="Times New Roman" panose="02020603050405020304" pitchFamily="18" charset="0"/>
              </a:rPr>
              <a:t>According to the latest WHO report, over 249 million cases of malaria in 2022 and 244 million cases in 2021. The estimated deaths stood at 608000 in 2022 and 610000 in 2021. </a:t>
            </a:r>
            <a:r>
              <a:rPr lang="en-US" sz="1000" dirty="0">
                <a:latin typeface="Times New Roman" panose="02020603050405020304" pitchFamily="18" charset="0"/>
                <a:cs typeface="Times New Roman" panose="02020603050405020304" pitchFamily="18" charset="0"/>
              </a:rPr>
              <a:t>The present practice is clinical microscopy and RDT. </a:t>
            </a:r>
            <a:r>
              <a:rPr lang="en-IN" sz="1000" dirty="0">
                <a:latin typeface="Times New Roman" panose="02020603050405020304" pitchFamily="18" charset="0"/>
                <a:cs typeface="Times New Roman" panose="02020603050405020304" pitchFamily="18" charset="0"/>
              </a:rPr>
              <a:t>Lack of label-free, quantitative POC device for Malaria Screening and diagnosis in resources limited setting. This problem is still exists. </a:t>
            </a:r>
            <a:r>
              <a:rPr lang="en-US" sz="1000" dirty="0">
                <a:latin typeface="Times New Roman" panose="02020603050405020304" pitchFamily="18" charset="0"/>
                <a:cs typeface="Times New Roman" panose="02020603050405020304" pitchFamily="18" charset="0"/>
              </a:rPr>
              <a:t>We would be working on developing PoC to address the remote location problems.</a:t>
            </a:r>
            <a:r>
              <a:rPr lang="en-IN" sz="1000" dirty="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0E7A058C-4430-40F8-99B3-D449980F7631}"/>
              </a:ext>
            </a:extLst>
          </p:cNvPr>
          <p:cNvSpPr txBox="1"/>
          <p:nvPr/>
        </p:nvSpPr>
        <p:spPr>
          <a:xfrm>
            <a:off x="281039" y="3281985"/>
            <a:ext cx="197016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900" b="1" i="0" u="none" strike="noStrike" kern="1200" cap="none" spc="0" normalizeH="0" baseline="0" noProof="0" dirty="0">
                <a:ln>
                  <a:noFill/>
                </a:ln>
                <a:solidFill>
                  <a:srgbClr val="ED7D31">
                    <a:lumMod val="75000"/>
                  </a:srgbClr>
                </a:solidFill>
                <a:effectLst/>
                <a:uLnTx/>
                <a:uFillTx/>
                <a:latin typeface="Helvetica" panose="020B0604020202020204" pitchFamily="34" charset="0"/>
                <a:ea typeface="+mn-ea"/>
                <a:cs typeface="Helvetica" panose="020B0604020202020204" pitchFamily="34" charset="0"/>
              </a:rPr>
              <a:t>Type your company name</a:t>
            </a:r>
          </a:p>
        </p:txBody>
      </p:sp>
      <p:sp>
        <p:nvSpPr>
          <p:cNvPr id="47" name="TextBox 46">
            <a:extLst>
              <a:ext uri="{FF2B5EF4-FFF2-40B4-BE49-F238E27FC236}">
                <a16:creationId xmlns:a16="http://schemas.microsoft.com/office/drawing/2014/main" id="{7B5D9CBC-146E-4AD1-83F3-8CFFE76D27D4}"/>
              </a:ext>
            </a:extLst>
          </p:cNvPr>
          <p:cNvSpPr txBox="1"/>
          <p:nvPr/>
        </p:nvSpPr>
        <p:spPr>
          <a:xfrm>
            <a:off x="3560945" y="8460296"/>
            <a:ext cx="1691489"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END USERS / CUSTOMERS</a:t>
            </a:r>
          </a:p>
        </p:txBody>
      </p:sp>
      <p:sp>
        <p:nvSpPr>
          <p:cNvPr id="49" name="TextBox 48">
            <a:extLst>
              <a:ext uri="{FF2B5EF4-FFF2-40B4-BE49-F238E27FC236}">
                <a16:creationId xmlns:a16="http://schemas.microsoft.com/office/drawing/2014/main" id="{D22E2C2B-9D6D-4091-830B-CAD91AC2D192}"/>
              </a:ext>
            </a:extLst>
          </p:cNvPr>
          <p:cNvSpPr txBox="1"/>
          <p:nvPr/>
        </p:nvSpPr>
        <p:spPr>
          <a:xfrm>
            <a:off x="3565069" y="8704825"/>
            <a:ext cx="2919550" cy="757002"/>
          </a:xfrm>
          <a:prstGeom prst="rect">
            <a:avLst/>
          </a:prstGeom>
          <a:noFill/>
        </p:spPr>
        <p:txBody>
          <a:bodyPr wrap="square" rtlCol="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en-US" sz="1000" dirty="0">
                <a:latin typeface="Times New Roman" panose="02020603050405020304" pitchFamily="18" charset="0"/>
                <a:cs typeface="Times New Roman" panose="02020603050405020304" pitchFamily="18" charset="0"/>
              </a:rPr>
              <a:t>Primary health care centers, </a:t>
            </a:r>
          </a:p>
          <a:p>
            <a:pPr marL="0" marR="0" lvl="0" indent="0" algn="just" defTabSz="457200" rtl="0" eaLnBrk="1" fontAlgn="auto" latinLnBrk="0" hangingPunct="1">
              <a:lnSpc>
                <a:spcPct val="150000"/>
              </a:lnSpc>
              <a:spcBef>
                <a:spcPts val="0"/>
              </a:spcBef>
              <a:spcAft>
                <a:spcPts val="0"/>
              </a:spcAft>
              <a:buClrTx/>
              <a:buSzTx/>
              <a:buFontTx/>
              <a:buNone/>
              <a:tabLst/>
              <a:defRPr/>
            </a:pPr>
            <a:r>
              <a:rPr lang="en-US" sz="1000" dirty="0">
                <a:latin typeface="Times New Roman" panose="02020603050405020304" pitchFamily="18" charset="0"/>
                <a:cs typeface="Times New Roman" panose="02020603050405020304" pitchFamily="18" charset="0"/>
              </a:rPr>
              <a:t>Healthcare NGO’s, </a:t>
            </a:r>
          </a:p>
          <a:p>
            <a:pPr marL="0" marR="0" lvl="0" indent="0" algn="just" defTabSz="457200" rtl="0" eaLnBrk="1" fontAlgn="auto" latinLnBrk="0" hangingPunct="1">
              <a:lnSpc>
                <a:spcPct val="150000"/>
              </a:lnSpc>
              <a:spcBef>
                <a:spcPts val="0"/>
              </a:spcBef>
              <a:spcAft>
                <a:spcPts val="0"/>
              </a:spcAft>
              <a:buClrTx/>
              <a:buSzTx/>
              <a:buFontTx/>
              <a:buNone/>
              <a:tabLst/>
              <a:defRPr/>
            </a:pPr>
            <a:r>
              <a:rPr lang="en-US" sz="1000" dirty="0">
                <a:latin typeface="Times New Roman" panose="02020603050405020304" pitchFamily="18" charset="0"/>
                <a:cs typeface="Times New Roman" panose="02020603050405020304" pitchFamily="18" charset="0"/>
              </a:rPr>
              <a:t>Private Clinics &amp; Hospitals</a:t>
            </a:r>
            <a:endParaRPr kumimoji="0" lang="en-US" sz="1000" b="0" i="0" u="none" strike="noStrike" kern="1200" cap="none" spc="0" normalizeH="0" baseline="0" noProof="0" dirty="0">
              <a:ln>
                <a:noFill/>
              </a:ln>
              <a:solidFill>
                <a:prstClr val="black"/>
              </a:solidFill>
              <a:effectLst/>
              <a:uLnTx/>
              <a:uFillTx/>
              <a:latin typeface="Helvetica" panose="020B0604020202020204" pitchFamily="34" charset="0"/>
              <a:ea typeface="+mn-ea"/>
              <a:cs typeface="Helvetica" panose="020B0604020202020204" pitchFamily="34" charset="0"/>
            </a:endParaRPr>
          </a:p>
        </p:txBody>
      </p:sp>
      <p:sp>
        <p:nvSpPr>
          <p:cNvPr id="42" name="TextBox 41">
            <a:extLst>
              <a:ext uri="{FF2B5EF4-FFF2-40B4-BE49-F238E27FC236}">
                <a16:creationId xmlns:a16="http://schemas.microsoft.com/office/drawing/2014/main" id="{E98D6931-6CB7-4EB0-BE3C-5F3E2581AB5B}"/>
              </a:ext>
            </a:extLst>
          </p:cNvPr>
          <p:cNvSpPr txBox="1"/>
          <p:nvPr/>
        </p:nvSpPr>
        <p:spPr>
          <a:xfrm>
            <a:off x="281039" y="3557541"/>
            <a:ext cx="1236236"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FOUNDER’S NAME</a:t>
            </a:r>
          </a:p>
        </p:txBody>
      </p:sp>
      <p:sp>
        <p:nvSpPr>
          <p:cNvPr id="45" name="TextBox 4">
            <a:extLst>
              <a:ext uri="{FF2B5EF4-FFF2-40B4-BE49-F238E27FC236}">
                <a16:creationId xmlns:a16="http://schemas.microsoft.com/office/drawing/2014/main" id="{F8BDB2F9-5DF7-447F-A60D-6517B5D13524}"/>
              </a:ext>
            </a:extLst>
          </p:cNvPr>
          <p:cNvSpPr/>
          <p:nvPr/>
        </p:nvSpPr>
        <p:spPr>
          <a:xfrm>
            <a:off x="316194" y="3781000"/>
            <a:ext cx="4624106" cy="2293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1" normalizeH="0" baseline="0" noProof="0" dirty="0">
                <a:ln>
                  <a:noFill/>
                </a:ln>
                <a:solidFill>
                  <a:prstClr val="black"/>
                </a:solidFill>
                <a:effectLst/>
                <a:uLnTx/>
                <a:uFillTx/>
                <a:latin typeface="Arial"/>
                <a:ea typeface="+mn-ea"/>
                <a:cs typeface="+mn-cs"/>
              </a:rPr>
              <a:t>Dr. Earu Banoth, Dr. Bala Chakravarthy N, Dr. Puneet K. J. and Dr. Prasoon Kumar</a:t>
            </a:r>
            <a:endParaRPr kumimoji="0" lang="en-IN" sz="900" b="0" i="0" u="none" strike="noStrike" kern="1200" cap="none" spc="-1" normalizeH="0" baseline="0" noProof="0" dirty="0">
              <a:ln>
                <a:noFill/>
              </a:ln>
              <a:solidFill>
                <a:prstClr val="black"/>
              </a:solidFill>
              <a:effectLst/>
              <a:uLnTx/>
              <a:uFillTx/>
              <a:latin typeface="Arial"/>
              <a:ea typeface="+mn-ea"/>
              <a:cs typeface="+mn-cs"/>
            </a:endParaRPr>
          </a:p>
        </p:txBody>
      </p:sp>
      <p:sp>
        <p:nvSpPr>
          <p:cNvPr id="2" name="Slide Number Placeholder 1">
            <a:extLst>
              <a:ext uri="{FF2B5EF4-FFF2-40B4-BE49-F238E27FC236}">
                <a16:creationId xmlns:a16="http://schemas.microsoft.com/office/drawing/2014/main" id="{3EB17C03-C27E-4E38-B19A-6E01419AA0B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E7022F-6281-4BC2-9C7D-053B75F5AA71}" type="slidenum">
              <a:rPr kumimoji="0" lang="en-IN" sz="9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IN" sz="9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TextBox 3">
            <a:extLst>
              <a:ext uri="{FF2B5EF4-FFF2-40B4-BE49-F238E27FC236}">
                <a16:creationId xmlns:a16="http://schemas.microsoft.com/office/drawing/2014/main" id="{611211D2-9595-F97D-963B-333C0C648D26}"/>
              </a:ext>
            </a:extLst>
          </p:cNvPr>
          <p:cNvSpPr txBox="1"/>
          <p:nvPr/>
        </p:nvSpPr>
        <p:spPr>
          <a:xfrm>
            <a:off x="5223933" y="444074"/>
            <a:ext cx="1370888" cy="2308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900" b="1" i="0" u="none" strike="noStrike" kern="1200" cap="none" spc="0" normalizeH="0" baseline="0" noProof="0" dirty="0">
                <a:ln>
                  <a:noFill/>
                </a:ln>
                <a:solidFill>
                  <a:srgbClr val="4472C4">
                    <a:lumMod val="50000"/>
                  </a:srgbClr>
                </a:solidFill>
                <a:effectLst/>
                <a:uLnTx/>
                <a:uFillTx/>
                <a:latin typeface="Helvetica" panose="020B0604020202020204" pitchFamily="34" charset="0"/>
                <a:ea typeface="+mn-ea"/>
                <a:cs typeface="Helvetica" panose="020B0604020202020204" pitchFamily="34" charset="0"/>
              </a:rPr>
              <a:t>Insert Company Logo</a:t>
            </a:r>
          </a:p>
        </p:txBody>
      </p:sp>
      <p:sp>
        <p:nvSpPr>
          <p:cNvPr id="10" name="TextBox 9">
            <a:extLst>
              <a:ext uri="{FF2B5EF4-FFF2-40B4-BE49-F238E27FC236}">
                <a16:creationId xmlns:a16="http://schemas.microsoft.com/office/drawing/2014/main" id="{D45746D8-3EA2-4F1C-11FE-FC1B08F9FE59}"/>
              </a:ext>
            </a:extLst>
          </p:cNvPr>
          <p:cNvSpPr txBox="1"/>
          <p:nvPr/>
        </p:nvSpPr>
        <p:spPr>
          <a:xfrm>
            <a:off x="3472030" y="6175146"/>
            <a:ext cx="3117630" cy="877163"/>
          </a:xfrm>
          <a:prstGeom prst="rect">
            <a:avLst/>
          </a:prstGeom>
          <a:noFill/>
        </p:spPr>
        <p:txBody>
          <a:bodyPr wrap="square" rtlCol="0">
            <a:spAutoFit/>
          </a:bodyPr>
          <a:lstStyle/>
          <a:p>
            <a:pPr algn="just"/>
            <a:r>
              <a:rPr lang="en-US" sz="1000" dirty="0">
                <a:latin typeface="Times New Roman" panose="02020603050405020304" pitchFamily="18" charset="0"/>
                <a:cs typeface="Times New Roman" panose="02020603050405020304" pitchFamily="18" charset="0"/>
              </a:rPr>
              <a:t>The final prototype is similar to the Screening/detection of malaria at POC. The smart prototype would be integrated with Optics, a microfluidic device, simple electronics, and an integrated GUI display for screening applications</a:t>
            </a:r>
            <a:r>
              <a:rPr lang="en-US" sz="1100" dirty="0">
                <a:latin typeface="Times New Roman" panose="02020603050405020304" pitchFamily="18" charset="0"/>
                <a:cs typeface="Times New Roman" panose="02020603050405020304" pitchFamily="18" charset="0"/>
              </a:rPr>
              <a:t>.  </a:t>
            </a:r>
          </a:p>
        </p:txBody>
      </p:sp>
      <p:grpSp>
        <p:nvGrpSpPr>
          <p:cNvPr id="12" name="Group 11">
            <a:extLst>
              <a:ext uri="{FF2B5EF4-FFF2-40B4-BE49-F238E27FC236}">
                <a16:creationId xmlns:a16="http://schemas.microsoft.com/office/drawing/2014/main" id="{85F55B7A-12F9-51E5-719B-472AEBA00E68}"/>
              </a:ext>
            </a:extLst>
          </p:cNvPr>
          <p:cNvGrpSpPr>
            <a:grpSpLocks noChangeAspect="1"/>
          </p:cNvGrpSpPr>
          <p:nvPr/>
        </p:nvGrpSpPr>
        <p:grpSpPr>
          <a:xfrm>
            <a:off x="3378483" y="4715879"/>
            <a:ext cx="3280939" cy="1440000"/>
            <a:chOff x="574191" y="2377798"/>
            <a:chExt cx="5165603" cy="2267177"/>
          </a:xfrm>
        </p:grpSpPr>
        <p:pic>
          <p:nvPicPr>
            <p:cNvPr id="13" name="Picture 12" descr="A computer generated image of a machine">
              <a:extLst>
                <a:ext uri="{FF2B5EF4-FFF2-40B4-BE49-F238E27FC236}">
                  <a16:creationId xmlns:a16="http://schemas.microsoft.com/office/drawing/2014/main" id="{56994289-F729-AF16-6E9A-5FAED540E379}"/>
                </a:ext>
              </a:extLst>
            </p:cNvPr>
            <p:cNvPicPr>
              <a:picLocks noChangeAspect="1"/>
            </p:cNvPicPr>
            <p:nvPr/>
          </p:nvPicPr>
          <p:blipFill rotWithShape="1">
            <a:blip r:embed="rId3">
              <a:extLst>
                <a:ext uri="{28A0092B-C50C-407E-A947-70E740481C1C}">
                  <a14:useLocalDpi xmlns:a14="http://schemas.microsoft.com/office/drawing/2010/main" val="0"/>
                </a:ext>
              </a:extLst>
            </a:blip>
            <a:srcRect r="4233"/>
            <a:stretch/>
          </p:blipFill>
          <p:spPr>
            <a:xfrm>
              <a:off x="574191" y="2377798"/>
              <a:ext cx="5165603" cy="2267177"/>
            </a:xfrm>
            <a:prstGeom prst="rect">
              <a:avLst/>
            </a:prstGeom>
          </p:spPr>
        </p:pic>
        <p:sp>
          <p:nvSpPr>
            <p:cNvPr id="17" name="TextBox 16">
              <a:extLst>
                <a:ext uri="{FF2B5EF4-FFF2-40B4-BE49-F238E27FC236}">
                  <a16:creationId xmlns:a16="http://schemas.microsoft.com/office/drawing/2014/main" id="{98D0CD9F-53D6-EDC6-D790-9546974210B2}"/>
                </a:ext>
              </a:extLst>
            </p:cNvPr>
            <p:cNvSpPr txBox="1"/>
            <p:nvPr/>
          </p:nvSpPr>
          <p:spPr>
            <a:xfrm>
              <a:off x="2706625" y="4093536"/>
              <a:ext cx="997411"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Objective</a:t>
              </a:r>
            </a:p>
          </p:txBody>
        </p:sp>
        <p:sp>
          <p:nvSpPr>
            <p:cNvPr id="19" name="TextBox 18">
              <a:extLst>
                <a:ext uri="{FF2B5EF4-FFF2-40B4-BE49-F238E27FC236}">
                  <a16:creationId xmlns:a16="http://schemas.microsoft.com/office/drawing/2014/main" id="{10EFBCA2-AEB5-0B71-D0CB-EC075ABCA4F1}"/>
                </a:ext>
              </a:extLst>
            </p:cNvPr>
            <p:cNvSpPr txBox="1"/>
            <p:nvPr/>
          </p:nvSpPr>
          <p:spPr>
            <a:xfrm>
              <a:off x="3584547" y="4093536"/>
              <a:ext cx="1047887" cy="484573"/>
            </a:xfrm>
            <a:prstGeom prst="rect">
              <a:avLst/>
            </a:prstGeom>
            <a:noFill/>
          </p:spPr>
          <p:txBody>
            <a:bodyPr wrap="none" rtlCol="0">
              <a:spAutoFit/>
            </a:bodyPr>
            <a:lstStyle/>
            <a:p>
              <a:pPr algn="ctr"/>
              <a:r>
                <a:rPr lang="en-US" sz="700" dirty="0">
                  <a:latin typeface="Times New Roman" panose="02020603050405020304" pitchFamily="18" charset="0"/>
                  <a:cs typeface="Times New Roman" panose="02020603050405020304" pitchFamily="18" charset="0"/>
                </a:rPr>
                <a:t>Microfluidic </a:t>
              </a:r>
            </a:p>
            <a:p>
              <a:pPr algn="ctr"/>
              <a:r>
                <a:rPr lang="en-US" sz="700" dirty="0">
                  <a:latin typeface="Times New Roman" panose="02020603050405020304" pitchFamily="18" charset="0"/>
                  <a:cs typeface="Times New Roman" panose="02020603050405020304" pitchFamily="18" charset="0"/>
                </a:rPr>
                <a:t>device</a:t>
              </a:r>
            </a:p>
          </p:txBody>
        </p:sp>
        <p:sp>
          <p:nvSpPr>
            <p:cNvPr id="21" name="TextBox 20">
              <a:extLst>
                <a:ext uri="{FF2B5EF4-FFF2-40B4-BE49-F238E27FC236}">
                  <a16:creationId xmlns:a16="http://schemas.microsoft.com/office/drawing/2014/main" id="{C9EA14AE-A8AA-A1C2-2ADF-19192BB26DE3}"/>
                </a:ext>
              </a:extLst>
            </p:cNvPr>
            <p:cNvSpPr txBox="1"/>
            <p:nvPr/>
          </p:nvSpPr>
          <p:spPr>
            <a:xfrm>
              <a:off x="2021028" y="4093535"/>
              <a:ext cx="512839"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BS</a:t>
              </a:r>
            </a:p>
          </p:txBody>
        </p:sp>
        <p:sp>
          <p:nvSpPr>
            <p:cNvPr id="22" name="TextBox 21">
              <a:extLst>
                <a:ext uri="{FF2B5EF4-FFF2-40B4-BE49-F238E27FC236}">
                  <a16:creationId xmlns:a16="http://schemas.microsoft.com/office/drawing/2014/main" id="{A9553331-2693-0DE3-92F6-73EBEC4BB138}"/>
                </a:ext>
              </a:extLst>
            </p:cNvPr>
            <p:cNvSpPr txBox="1"/>
            <p:nvPr/>
          </p:nvSpPr>
          <p:spPr>
            <a:xfrm>
              <a:off x="865988" y="4093535"/>
              <a:ext cx="856078"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Camera</a:t>
              </a:r>
            </a:p>
          </p:txBody>
        </p:sp>
        <p:sp>
          <p:nvSpPr>
            <p:cNvPr id="23" name="TextBox 22">
              <a:extLst>
                <a:ext uri="{FF2B5EF4-FFF2-40B4-BE49-F238E27FC236}">
                  <a16:creationId xmlns:a16="http://schemas.microsoft.com/office/drawing/2014/main" id="{49397323-98F3-C811-DA43-7CD5EF805F5B}"/>
                </a:ext>
              </a:extLst>
            </p:cNvPr>
            <p:cNvSpPr txBox="1"/>
            <p:nvPr/>
          </p:nvSpPr>
          <p:spPr>
            <a:xfrm>
              <a:off x="1421344" y="3278484"/>
              <a:ext cx="2420841"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Detector and Microcontroller</a:t>
              </a:r>
            </a:p>
          </p:txBody>
        </p:sp>
        <p:sp>
          <p:nvSpPr>
            <p:cNvPr id="24" name="TextBox 23">
              <a:extLst>
                <a:ext uri="{FF2B5EF4-FFF2-40B4-BE49-F238E27FC236}">
                  <a16:creationId xmlns:a16="http://schemas.microsoft.com/office/drawing/2014/main" id="{CCA4158A-C3F8-99B1-2B72-0BBF4B747080}"/>
                </a:ext>
              </a:extLst>
            </p:cNvPr>
            <p:cNvSpPr txBox="1"/>
            <p:nvPr/>
          </p:nvSpPr>
          <p:spPr>
            <a:xfrm>
              <a:off x="4092164" y="3372886"/>
              <a:ext cx="1355792"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Focusing Lens</a:t>
              </a:r>
            </a:p>
          </p:txBody>
        </p:sp>
        <p:sp>
          <p:nvSpPr>
            <p:cNvPr id="25" name="TextBox 24">
              <a:extLst>
                <a:ext uri="{FF2B5EF4-FFF2-40B4-BE49-F238E27FC236}">
                  <a16:creationId xmlns:a16="http://schemas.microsoft.com/office/drawing/2014/main" id="{1AB36F3E-6974-94C8-F6C0-FFA453B491BC}"/>
                </a:ext>
              </a:extLst>
            </p:cNvPr>
            <p:cNvSpPr txBox="1"/>
            <p:nvPr/>
          </p:nvSpPr>
          <p:spPr>
            <a:xfrm>
              <a:off x="4914964" y="4093535"/>
              <a:ext cx="795507"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Source</a:t>
              </a:r>
            </a:p>
          </p:txBody>
        </p:sp>
        <p:sp>
          <p:nvSpPr>
            <p:cNvPr id="26" name="TextBox 25">
              <a:extLst>
                <a:ext uri="{FF2B5EF4-FFF2-40B4-BE49-F238E27FC236}">
                  <a16:creationId xmlns:a16="http://schemas.microsoft.com/office/drawing/2014/main" id="{273DDAE3-6001-4142-FC6E-6797113452EC}"/>
                </a:ext>
              </a:extLst>
            </p:cNvPr>
            <p:cNvSpPr txBox="1"/>
            <p:nvPr/>
          </p:nvSpPr>
          <p:spPr>
            <a:xfrm>
              <a:off x="3725215" y="2386739"/>
              <a:ext cx="1476935" cy="363428"/>
            </a:xfrm>
            <a:prstGeom prst="rect">
              <a:avLst/>
            </a:prstGeom>
            <a:noFill/>
          </p:spPr>
          <p:txBody>
            <a:bodyPr wrap="none" rtlCol="0">
              <a:spAutoFit/>
            </a:bodyPr>
            <a:lstStyle/>
            <a:p>
              <a:r>
                <a:rPr lang="en-US" sz="900" dirty="0">
                  <a:latin typeface="Times New Roman" panose="02020603050405020304" pitchFamily="18" charset="0"/>
                  <a:cs typeface="Times New Roman" panose="02020603050405020304" pitchFamily="18" charset="0"/>
                </a:rPr>
                <a:t>AI-enabled GUI</a:t>
              </a:r>
            </a:p>
          </p:txBody>
        </p:sp>
        <p:sp>
          <p:nvSpPr>
            <p:cNvPr id="27" name="Rectangle 26">
              <a:extLst>
                <a:ext uri="{FF2B5EF4-FFF2-40B4-BE49-F238E27FC236}">
                  <a16:creationId xmlns:a16="http://schemas.microsoft.com/office/drawing/2014/main" id="{71AD97EE-CB7E-D5CF-856D-4EC94A6ED96C}"/>
                </a:ext>
              </a:extLst>
            </p:cNvPr>
            <p:cNvSpPr/>
            <p:nvPr/>
          </p:nvSpPr>
          <p:spPr>
            <a:xfrm>
              <a:off x="4837814" y="2764467"/>
              <a:ext cx="432803" cy="8883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77BB32F-EED1-D156-20C8-FD9DAC63A5B5}"/>
                </a:ext>
              </a:extLst>
            </p:cNvPr>
            <p:cNvSpPr txBox="1"/>
            <p:nvPr/>
          </p:nvSpPr>
          <p:spPr>
            <a:xfrm>
              <a:off x="4905665" y="2714801"/>
              <a:ext cx="510316" cy="411886"/>
            </a:xfrm>
            <a:prstGeom prst="rect">
              <a:avLst/>
            </a:prstGeom>
            <a:noFill/>
          </p:spPr>
          <p:txBody>
            <a:bodyPr wrap="none" rtlCol="0">
              <a:spAutoFit/>
            </a:bodyPr>
            <a:lstStyle/>
            <a:p>
              <a:r>
                <a:rPr lang="en-US" sz="1050" dirty="0"/>
                <a:t>TII</a:t>
              </a:r>
            </a:p>
          </p:txBody>
        </p:sp>
      </p:grpSp>
    </p:spTree>
    <p:extLst>
      <p:ext uri="{BB962C8B-B14F-4D97-AF65-F5344CB8AC3E}">
        <p14:creationId xmlns:p14="http://schemas.microsoft.com/office/powerpoint/2010/main" val="2397863214"/>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3253</TotalTime>
  <Words>327</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vt:lpstr>
      <vt:lpstr>Times New Roman</vt:lpstr>
      <vt:lpstr>Wingdings</vt:lpstr>
      <vt:lpstr>3_Office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saikat.gupta26@outlook.com</dc:creator>
  <cp:lastModifiedBy>Asst. Prof. EARU BANOTH</cp:lastModifiedBy>
  <cp:revision>1338</cp:revision>
  <cp:lastPrinted>2022-06-06T13:16:37Z</cp:lastPrinted>
  <dcterms:created xsi:type="dcterms:W3CDTF">2021-03-12T07:06:12Z</dcterms:created>
  <dcterms:modified xsi:type="dcterms:W3CDTF">2024-02-02T10:58:34Z</dcterms:modified>
</cp:coreProperties>
</file>