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96" r:id="rId2"/>
  </p:sldIdLst>
  <p:sldSz cx="6858000" cy="9906000" type="A4"/>
  <p:notesSz cx="69977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4" userDrawn="1">
          <p15:clr>
            <a:srgbClr val="A4A3A4"/>
          </p15:clr>
        </p15:guide>
        <p15:guide id="2" pos="3090" userDrawn="1">
          <p15:clr>
            <a:srgbClr val="A4A3A4"/>
          </p15:clr>
        </p15:guide>
        <p15:guide id="4" pos="8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203864"/>
    <a:srgbClr val="CC0000"/>
    <a:srgbClr val="AC04A4"/>
    <a:srgbClr val="E21826"/>
    <a:srgbClr val="CCECFF"/>
    <a:srgbClr val="AE121D"/>
    <a:srgbClr val="CCFFFF"/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4660"/>
  </p:normalViewPr>
  <p:slideViewPr>
    <p:cSldViewPr snapToGrid="0" showGuides="1">
      <p:cViewPr>
        <p:scale>
          <a:sx n="102" d="100"/>
          <a:sy n="102" d="100"/>
        </p:scale>
        <p:origin x="1368" y="-2390"/>
      </p:cViewPr>
      <p:guideLst>
        <p:guide orient="horz" pos="2734"/>
        <p:guide pos="3090"/>
        <p:guide pos="8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8D925DBB-6BB4-4862-9F93-6CE1FA23B018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4588" y="1160463"/>
            <a:ext cx="2168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67781"/>
            <a:ext cx="5598160" cy="3655457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F61DD6D-F36D-498F-8E27-D7062E6F04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13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4309-CA19-4B60-8064-48CCDB284CC4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937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0D28-53EE-4025-8A31-8C52531EA58E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81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443C-6C64-4FCD-A3E1-8FE19C2C1EC8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03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0CAB-DF65-4AC3-8272-0C5158E06923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20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3EC8-A699-47C5-A0EF-A29391185E3B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03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195B-B490-4345-85CC-34DF82F4540B}" type="datetime1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71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A236-32A7-44DD-898A-A7F81CEE907E}" type="datetime1">
              <a:rPr lang="en-IN" smtClean="0"/>
              <a:t>01-02-2024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49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4070-4400-46E3-8687-73C8C24C051E}" type="datetime1">
              <a:rPr lang="en-IN" smtClean="0"/>
              <a:t>01-02-2024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91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D05-BDAB-40F4-8810-0286E7C0674F}" type="datetime1">
              <a:rPr lang="en-IN" smtClean="0"/>
              <a:t>01-02-2024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53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C879-D41E-4C01-8B4A-3D9BA29A35CE}" type="datetime1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160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66CE-456A-4CC4-B010-8063B3CD008F}" type="datetime1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848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AD285-BC35-41FF-9495-AC40A7268047}" type="datetime1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43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408CD1-D06E-4EF9-903F-3302E46E1849}"/>
              </a:ext>
            </a:extLst>
          </p:cNvPr>
          <p:cNvSpPr txBox="1"/>
          <p:nvPr/>
        </p:nvSpPr>
        <p:spPr>
          <a:xfrm>
            <a:off x="270957" y="1261601"/>
            <a:ext cx="6343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Poppins" panose="00000500000000000000" pitchFamily="2" charset="0"/>
                <a:cs typeface="Helvetica" panose="020B0604020202020204" pitchFamily="34" charset="0"/>
                <a:sym typeface="Arial" panose="020B0604020202020204" pitchFamily="34" charset="0"/>
              </a:rPr>
              <a:t>Transforming Fish Waste into Community Wealth: Collagen Extraction from Fish Waste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C160DD-9692-4BF8-B0A7-8EFF2C2F1ADA}"/>
              </a:ext>
            </a:extLst>
          </p:cNvPr>
          <p:cNvCxnSpPr/>
          <p:nvPr/>
        </p:nvCxnSpPr>
        <p:spPr>
          <a:xfrm>
            <a:off x="368300" y="285719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A6197CD-C5B8-4023-B0B3-C0C661B3E10C}"/>
              </a:ext>
            </a:extLst>
          </p:cNvPr>
          <p:cNvSpPr txBox="1"/>
          <p:nvPr/>
        </p:nvSpPr>
        <p:spPr>
          <a:xfrm>
            <a:off x="270957" y="1725463"/>
            <a:ext cx="9669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189627-863F-406E-AF63-E6927A8F4C79}"/>
              </a:ext>
            </a:extLst>
          </p:cNvPr>
          <p:cNvSpPr txBox="1"/>
          <p:nvPr/>
        </p:nvSpPr>
        <p:spPr>
          <a:xfrm>
            <a:off x="281039" y="2988259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COMPANY 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932638-85E4-4ABC-8124-E41EB184C3C9}"/>
              </a:ext>
            </a:extLst>
          </p:cNvPr>
          <p:cNvSpPr txBox="1"/>
          <p:nvPr/>
        </p:nvSpPr>
        <p:spPr>
          <a:xfrm>
            <a:off x="2189087" y="2988259"/>
            <a:ext cx="2470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TECHNOLOGY READINESS LEVEL (TRL)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85A054-8B9F-4171-8A48-E3B86BE4BBA9}"/>
              </a:ext>
            </a:extLst>
          </p:cNvPr>
          <p:cNvSpPr txBox="1"/>
          <p:nvPr/>
        </p:nvSpPr>
        <p:spPr>
          <a:xfrm>
            <a:off x="2189087" y="3285320"/>
            <a:ext cx="22510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TRL: 3 </a:t>
            </a:r>
            <a:endParaRPr kumimoji="0" lang="en-IN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AA6086-3C38-4157-B2F2-9EAEBD2BFCF3}"/>
              </a:ext>
            </a:extLst>
          </p:cNvPr>
          <p:cNvSpPr txBox="1"/>
          <p:nvPr/>
        </p:nvSpPr>
        <p:spPr>
          <a:xfrm>
            <a:off x="4659135" y="2988259"/>
            <a:ext cx="18254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INTELLECTUAL PROPERTY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D452DC-881A-477C-B22A-C3F5CA0DFF1C}"/>
              </a:ext>
            </a:extLst>
          </p:cNvPr>
          <p:cNvCxnSpPr/>
          <p:nvPr/>
        </p:nvCxnSpPr>
        <p:spPr>
          <a:xfrm>
            <a:off x="365760" y="406877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FD76DF4-FDC3-4C67-BBC7-8229C5D120D7}"/>
              </a:ext>
            </a:extLst>
          </p:cNvPr>
          <p:cNvSpPr txBox="1"/>
          <p:nvPr/>
        </p:nvSpPr>
        <p:spPr>
          <a:xfrm>
            <a:off x="270957" y="4354011"/>
            <a:ext cx="1518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PROBLEM ADDRESSED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5AE492-7561-4217-93E8-2B8408E09FE3}"/>
              </a:ext>
            </a:extLst>
          </p:cNvPr>
          <p:cNvSpPr txBox="1"/>
          <p:nvPr/>
        </p:nvSpPr>
        <p:spPr>
          <a:xfrm>
            <a:off x="301594" y="6196758"/>
            <a:ext cx="17043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ABOUT THE TECHNOLOGY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FF6D3EF-C513-43DE-B5AD-32DA53B1CB23}"/>
              </a:ext>
            </a:extLst>
          </p:cNvPr>
          <p:cNvSpPr txBox="1"/>
          <p:nvPr/>
        </p:nvSpPr>
        <p:spPr>
          <a:xfrm>
            <a:off x="3541649" y="43540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PRODUCT IMAGE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2C4A2A-1355-4B5A-ACC4-45EA74543A9B}"/>
              </a:ext>
            </a:extLst>
          </p:cNvPr>
          <p:cNvSpPr txBox="1"/>
          <p:nvPr/>
        </p:nvSpPr>
        <p:spPr>
          <a:xfrm>
            <a:off x="304756" y="8473726"/>
            <a:ext cx="19992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FUNDS RAISED/ACHIEVEMENTS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D42003-BFB2-495B-AA26-F20641DE4E8F}"/>
              </a:ext>
            </a:extLst>
          </p:cNvPr>
          <p:cNvSpPr txBox="1"/>
          <p:nvPr/>
        </p:nvSpPr>
        <p:spPr>
          <a:xfrm>
            <a:off x="270957" y="8687968"/>
            <a:ext cx="2947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TANSEED 5.0- INR 15 Lakhs (funds pending disbursement)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Empower Her Journey Program by UNDP</a:t>
            </a:r>
            <a:endParaRPr kumimoji="0" lang="en-I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104828-203B-4DA8-A8D3-B4A08064524D}"/>
              </a:ext>
            </a:extLst>
          </p:cNvPr>
          <p:cNvSpPr txBox="1"/>
          <p:nvPr/>
        </p:nvSpPr>
        <p:spPr>
          <a:xfrm>
            <a:off x="3593863" y="723819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1BF47A-F663-491B-9349-9B04961780E2}"/>
              </a:ext>
            </a:extLst>
          </p:cNvPr>
          <p:cNvSpPr txBox="1"/>
          <p:nvPr/>
        </p:nvSpPr>
        <p:spPr>
          <a:xfrm>
            <a:off x="3631377" y="7475459"/>
            <a:ext cx="2919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/>
              <a:t>Disease-free</a:t>
            </a:r>
            <a:endParaRPr lang="en-IN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/>
              <a:t>Waste to value</a:t>
            </a:r>
            <a:endParaRPr lang="en-IN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/>
              <a:t>Sustainable</a:t>
            </a:r>
            <a:endParaRPr lang="en-IN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IN" sz="1000" dirty="0"/>
              <a:t>Circular economy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IN" sz="1000" dirty="0"/>
              <a:t>Biodegradable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/>
              <a:t>Competitive cost</a:t>
            </a:r>
            <a:endParaRPr lang="en-IN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B468C48-84F2-40BA-B420-2E36ECF6933F}"/>
              </a:ext>
            </a:extLst>
          </p:cNvPr>
          <p:cNvSpPr/>
          <p:nvPr/>
        </p:nvSpPr>
        <p:spPr>
          <a:xfrm>
            <a:off x="0" y="9662160"/>
            <a:ext cx="6858000" cy="2438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078426-82AF-47BE-AAD0-760C7596F899}"/>
              </a:ext>
            </a:extLst>
          </p:cNvPr>
          <p:cNvSpPr txBox="1"/>
          <p:nvPr/>
        </p:nvSpPr>
        <p:spPr>
          <a:xfrm>
            <a:off x="283580" y="9668738"/>
            <a:ext cx="14285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Incubated at </a:t>
            </a:r>
            <a:r>
              <a:rPr lang="en-IN" sz="9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PSG STEP</a:t>
            </a:r>
            <a:endParaRPr kumimoji="0" lang="en-IN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84798C8-5CD2-4FE2-9F8C-E7BC4612789A}"/>
              </a:ext>
            </a:extLst>
          </p:cNvPr>
          <p:cNvSpPr txBox="1"/>
          <p:nvPr/>
        </p:nvSpPr>
        <p:spPr>
          <a:xfrm>
            <a:off x="5428765" y="9677400"/>
            <a:ext cx="11608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tbi@kiitincubator.in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9CDEF56-A9E0-477C-A264-C67F82D3AFB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224935"/>
            <a:ext cx="1097747" cy="499258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601A829-A492-4294-A80F-18B70ED129AE}"/>
              </a:ext>
            </a:extLst>
          </p:cNvPr>
          <p:cNvSpPr/>
          <p:nvPr/>
        </p:nvSpPr>
        <p:spPr>
          <a:xfrm>
            <a:off x="369114" y="955834"/>
            <a:ext cx="3163330" cy="2029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6C9DD28-20C9-486D-9DED-770E2786CECC}"/>
              </a:ext>
            </a:extLst>
          </p:cNvPr>
          <p:cNvSpPr txBox="1"/>
          <p:nvPr/>
        </p:nvSpPr>
        <p:spPr>
          <a:xfrm>
            <a:off x="365760" y="930905"/>
            <a:ext cx="316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Industrial Biotechnology, Clean Energy &amp; Environment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CE6CF0-41C3-4C83-9D92-ECE4F5AE0044}"/>
              </a:ext>
            </a:extLst>
          </p:cNvPr>
          <p:cNvSpPr txBox="1"/>
          <p:nvPr/>
        </p:nvSpPr>
        <p:spPr>
          <a:xfrm>
            <a:off x="4440141" y="3156185"/>
            <a:ext cx="2357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Application No: </a:t>
            </a:r>
            <a:r>
              <a:rPr kumimoji="0" lang="en-US" sz="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202341085995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Title: </a:t>
            </a:r>
            <a:r>
              <a:rPr lang="en-US" sz="7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Sustainable Collagen Extraction from Fish Waste Using Natural Deep Eutectic Solvents: A Zero Waste, Zero Liquid Discharge Approach with Biofertilizer and Fish Feed Production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Status: Provisional patent filed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872F9E-9064-47C2-BB72-804AF72F2321}"/>
              </a:ext>
            </a:extLst>
          </p:cNvPr>
          <p:cNvSpPr txBox="1"/>
          <p:nvPr/>
        </p:nvSpPr>
        <p:spPr>
          <a:xfrm>
            <a:off x="316194" y="1955453"/>
            <a:ext cx="63130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Cosmetics: Collagen is utilized in skincare products for its anti aging and healing properties.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Food Industry: Collagen can enhance nutritional content in various food products.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Medical Sector: Collagen is used in wound healing, tissue engineering, and medical applications.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Agriculture: The biofertilizer derived from residue can improve soil fertility and crop growth.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Aquaculture: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fish feed derived from residue can improve nutrient absorption in fishes.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603055-2F0B-4286-B58D-F58B0029724D}"/>
              </a:ext>
            </a:extLst>
          </p:cNvPr>
          <p:cNvSpPr txBox="1"/>
          <p:nvPr/>
        </p:nvSpPr>
        <p:spPr>
          <a:xfrm>
            <a:off x="2860197" y="9668738"/>
            <a:ext cx="15824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https://decluttersolutions.in/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87DA91E-A0F1-4A74-9041-2B0543579AC7}"/>
              </a:ext>
            </a:extLst>
          </p:cNvPr>
          <p:cNvSpPr txBox="1"/>
          <p:nvPr/>
        </p:nvSpPr>
        <p:spPr>
          <a:xfrm>
            <a:off x="301594" y="4643236"/>
            <a:ext cx="3179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b="1" dirty="0"/>
              <a:t>Large fraction of fish waste generated in India is not valorised resulting in pollution and stench due to open dumping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b="1" dirty="0"/>
              <a:t>Fish collagen is currently extracted using acid and enzyme-based methods at low temperature- polluting and unsustainable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b="1" dirty="0"/>
              <a:t>Alternative forms of collagen available are from bovine and porcine sources- potential to transmit zoonotic diseases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0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7A058C-4430-40F8-99B3-D449980F7631}"/>
              </a:ext>
            </a:extLst>
          </p:cNvPr>
          <p:cNvSpPr txBox="1"/>
          <p:nvPr/>
        </p:nvSpPr>
        <p:spPr>
          <a:xfrm>
            <a:off x="286827" y="3204956"/>
            <a:ext cx="197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Declutter Solutions Private Limited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5D9CBC-146E-4AD1-83F3-8CFFE76D27D4}"/>
              </a:ext>
            </a:extLst>
          </p:cNvPr>
          <p:cNvSpPr txBox="1"/>
          <p:nvPr/>
        </p:nvSpPr>
        <p:spPr>
          <a:xfrm>
            <a:off x="3532444" y="8814568"/>
            <a:ext cx="16914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END USERS / CUSTOMERS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2E2C2B-9D6D-4091-830B-CAD91AC2D192}"/>
              </a:ext>
            </a:extLst>
          </p:cNvPr>
          <p:cNvSpPr txBox="1"/>
          <p:nvPr/>
        </p:nvSpPr>
        <p:spPr>
          <a:xfrm>
            <a:off x="3560945" y="8982429"/>
            <a:ext cx="291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Cosmetic industry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Nutraceutical Industry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Aquaculture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Agriculture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98D6931-6CB7-4EB0-BE3C-5F3E2581AB5B}"/>
              </a:ext>
            </a:extLst>
          </p:cNvPr>
          <p:cNvSpPr txBox="1"/>
          <p:nvPr/>
        </p:nvSpPr>
        <p:spPr>
          <a:xfrm>
            <a:off x="281039" y="3557541"/>
            <a:ext cx="12362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FOUNDER’S NAME</a:t>
            </a:r>
          </a:p>
        </p:txBody>
      </p:sp>
      <p:sp>
        <p:nvSpPr>
          <p:cNvPr id="45" name="TextBox 4">
            <a:extLst>
              <a:ext uri="{FF2B5EF4-FFF2-40B4-BE49-F238E27FC236}">
                <a16:creationId xmlns:a16="http://schemas.microsoft.com/office/drawing/2014/main" id="{F8BDB2F9-5DF7-447F-A60D-6517B5D13524}"/>
              </a:ext>
            </a:extLst>
          </p:cNvPr>
          <p:cNvSpPr/>
          <p:nvPr/>
        </p:nvSpPr>
        <p:spPr>
          <a:xfrm>
            <a:off x="316194" y="3781000"/>
            <a:ext cx="2774836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Nitu Joseph, Sreechanth Sundaram</a:t>
            </a:r>
            <a:endParaRPr kumimoji="0" lang="en-IN" sz="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B17C03-C27E-4E38-B19A-6E01419A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E7022F-6281-4BC2-9C7D-053B75F5AA71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 descr="A logo with a tree and text&#10;&#10;Description automatically generated">
            <a:extLst>
              <a:ext uri="{FF2B5EF4-FFF2-40B4-BE49-F238E27FC236}">
                <a16:creationId xmlns:a16="http://schemas.microsoft.com/office/drawing/2014/main" id="{5278F39B-8914-ACE9-1D41-F9CED9E48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988" y="156071"/>
            <a:ext cx="936351" cy="936351"/>
          </a:xfrm>
          <a:prstGeom prst="rect">
            <a:avLst/>
          </a:prstGeom>
        </p:spPr>
      </p:pic>
      <p:pic>
        <p:nvPicPr>
          <p:cNvPr id="10" name="Picture 9" descr="A picture containing bowl, indoor, beverage, soup&#10;&#10;Description automatically generated">
            <a:extLst>
              <a:ext uri="{FF2B5EF4-FFF2-40B4-BE49-F238E27FC236}">
                <a16:creationId xmlns:a16="http://schemas.microsoft.com/office/drawing/2014/main" id="{153D0367-A05F-9648-8095-C0001EB723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949" r="12947" b="-2"/>
          <a:stretch/>
        </p:blipFill>
        <p:spPr>
          <a:xfrm>
            <a:off x="3666871" y="4643236"/>
            <a:ext cx="1618783" cy="163838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4D24BDF6-3A6A-8FE1-1E39-A4040E8FB2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45" y="6495982"/>
            <a:ext cx="3428999" cy="197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6321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4165</TotalTime>
  <Words>273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saikat.gupta26@outlook.com</dc:creator>
  <cp:lastModifiedBy>9946</cp:lastModifiedBy>
  <cp:revision>1338</cp:revision>
  <cp:lastPrinted>2022-06-06T13:16:37Z</cp:lastPrinted>
  <dcterms:created xsi:type="dcterms:W3CDTF">2021-03-12T07:06:12Z</dcterms:created>
  <dcterms:modified xsi:type="dcterms:W3CDTF">2024-02-02T07:51:41Z</dcterms:modified>
</cp:coreProperties>
</file>