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"/>
  </p:notesMasterIdLst>
  <p:sldIdLst>
    <p:sldId id="396" r:id="rId2"/>
  </p:sldIdLst>
  <p:sldSz cx="6858000" cy="9906000" type="A4"/>
  <p:notesSz cx="69977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4" userDrawn="1">
          <p15:clr>
            <a:srgbClr val="A4A3A4"/>
          </p15:clr>
        </p15:guide>
        <p15:guide id="2" pos="3090" userDrawn="1">
          <p15:clr>
            <a:srgbClr val="A4A3A4"/>
          </p15:clr>
        </p15:guide>
        <p15:guide id="4" pos="8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203864"/>
    <a:srgbClr val="CC0000"/>
    <a:srgbClr val="AC04A4"/>
    <a:srgbClr val="E21826"/>
    <a:srgbClr val="CCECFF"/>
    <a:srgbClr val="AE121D"/>
    <a:srgbClr val="CCFFFF"/>
    <a:srgbClr val="FFCC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36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2016" y="90"/>
      </p:cViewPr>
      <p:guideLst>
        <p:guide orient="horz" pos="2734"/>
        <p:guide pos="3090"/>
        <p:guide pos="8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5797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5797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8D925DBB-6BB4-4862-9F93-6CE1FA23B018}" type="datetimeFigureOut">
              <a:rPr lang="en-IN" smtClean="0"/>
              <a:t>30-01-2024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14588" y="1160463"/>
            <a:ext cx="21685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67781"/>
            <a:ext cx="5598160" cy="3655457"/>
          </a:xfrm>
          <a:prstGeom prst="rect">
            <a:avLst/>
          </a:prstGeom>
        </p:spPr>
        <p:txBody>
          <a:bodyPr vert="horz" lIns="93031" tIns="46516" rIns="93031" bIns="465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32337" cy="465796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4"/>
            <a:ext cx="3032337" cy="465796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3F61DD6D-F36D-498F-8E27-D7062E6F04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813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D4309-CA19-4B60-8064-48CCDB284CC4}" type="datetime1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937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0D28-53EE-4025-8A31-8C52531EA58E}" type="datetime1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814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43C-6C64-4FCD-A3E1-8FE19C2C1EC8}" type="datetime1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903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50CAB-DF65-4AC3-8272-0C5158E06923}" type="datetime1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20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3EC8-A699-47C5-A0EF-A29391185E3B}" type="datetime1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903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195B-B490-4345-85CC-34DF82F4540B}" type="datetime1">
              <a:rPr lang="en-IN" smtClean="0"/>
              <a:t>30-01-2024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719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A236-32A7-44DD-898A-A7F81CEE907E}" type="datetime1">
              <a:rPr lang="en-IN" smtClean="0"/>
              <a:t>30-01-2024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849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4070-4400-46E3-8687-73C8C24C051E}" type="datetime1">
              <a:rPr lang="en-IN" smtClean="0"/>
              <a:t>30-01-2024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991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D05-BDAB-40F4-8810-0286E7C0674F}" type="datetime1">
              <a:rPr lang="en-IN" smtClean="0"/>
              <a:t>30-01-2024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853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C879-D41E-4C01-8B4A-3D9BA29A35CE}" type="datetime1">
              <a:rPr lang="en-IN" smtClean="0"/>
              <a:t>30-01-2024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1600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66CE-456A-4CC4-B010-8063B3CD008F}" type="datetime1">
              <a:rPr lang="en-IN" smtClean="0"/>
              <a:t>30-01-2024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848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AD285-BC35-41FF-9495-AC40A7268047}" type="datetime1">
              <a:rPr lang="en-IN" smtClean="0"/>
              <a:t>30-01-2024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7022F-6281-4BC2-9C7D-053B75F5A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343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407" y="6715195"/>
            <a:ext cx="2412000" cy="14870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08CD1-D06E-4EF9-903F-3302E46E1849}"/>
              </a:ext>
            </a:extLst>
          </p:cNvPr>
          <p:cNvSpPr txBox="1"/>
          <p:nvPr/>
        </p:nvSpPr>
        <p:spPr>
          <a:xfrm>
            <a:off x="270957" y="1261601"/>
            <a:ext cx="62095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400" b="1" dirty="0">
                <a:solidFill>
                  <a:srgbClr val="0000FF"/>
                </a:solidFill>
              </a:rPr>
              <a:t>Stroke-specific drug delivery for on-site treatment of the symptomatic patient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Poppins" panose="00000500000000000000" pitchFamily="2" charset="0"/>
              <a:cs typeface="Helvetica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C160DD-9692-4BF8-B0A7-8EFF2C2F1ADA}"/>
              </a:ext>
            </a:extLst>
          </p:cNvPr>
          <p:cNvCxnSpPr/>
          <p:nvPr/>
        </p:nvCxnSpPr>
        <p:spPr>
          <a:xfrm>
            <a:off x="368300" y="2857191"/>
            <a:ext cx="612140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6197CD-C5B8-4023-B0B3-C0C661B3E10C}"/>
              </a:ext>
            </a:extLst>
          </p:cNvPr>
          <p:cNvSpPr txBox="1"/>
          <p:nvPr/>
        </p:nvSpPr>
        <p:spPr>
          <a:xfrm>
            <a:off x="290007" y="1701857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APPLICATION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89627-863F-406E-AF63-E6927A8F4C79}"/>
              </a:ext>
            </a:extLst>
          </p:cNvPr>
          <p:cNvSpPr txBox="1"/>
          <p:nvPr/>
        </p:nvSpPr>
        <p:spPr>
          <a:xfrm>
            <a:off x="281039" y="2884896"/>
            <a:ext cx="11464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COMPANY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932638-85E4-4ABC-8124-E41EB184C3C9}"/>
              </a:ext>
            </a:extLst>
          </p:cNvPr>
          <p:cNvSpPr txBox="1"/>
          <p:nvPr/>
        </p:nvSpPr>
        <p:spPr>
          <a:xfrm>
            <a:off x="2189087" y="2988259"/>
            <a:ext cx="247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TECHNOLOGY READINESS LEVEL (TRL)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85A054-8B9F-4171-8A48-E3B86BE4BBA9}"/>
              </a:ext>
            </a:extLst>
          </p:cNvPr>
          <p:cNvSpPr txBox="1"/>
          <p:nvPr/>
        </p:nvSpPr>
        <p:spPr>
          <a:xfrm>
            <a:off x="2189087" y="3285320"/>
            <a:ext cx="225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TRL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TRL-2 (Early Stage proof-of-concept </a:t>
            </a:r>
            <a:endParaRPr kumimoji="0" lang="en-IN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A6086-3C38-4157-B2F2-9EAEBD2BFCF3}"/>
              </a:ext>
            </a:extLst>
          </p:cNvPr>
          <p:cNvSpPr txBox="1"/>
          <p:nvPr/>
        </p:nvSpPr>
        <p:spPr>
          <a:xfrm>
            <a:off x="4659135" y="2988259"/>
            <a:ext cx="18254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INTELLECTUAL PROPERTY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D452DC-881A-477C-B22A-C3F5CA0DFF1C}"/>
              </a:ext>
            </a:extLst>
          </p:cNvPr>
          <p:cNvCxnSpPr/>
          <p:nvPr/>
        </p:nvCxnSpPr>
        <p:spPr>
          <a:xfrm>
            <a:off x="365760" y="4068771"/>
            <a:ext cx="612140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FD76DF4-FDC3-4C67-BBC7-8229C5D120D7}"/>
              </a:ext>
            </a:extLst>
          </p:cNvPr>
          <p:cNvSpPr txBox="1"/>
          <p:nvPr/>
        </p:nvSpPr>
        <p:spPr>
          <a:xfrm>
            <a:off x="270957" y="4099693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PROBLEM ADDRESSED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5AE492-7561-4217-93E8-2B8408E09FE3}"/>
              </a:ext>
            </a:extLst>
          </p:cNvPr>
          <p:cNvSpPr txBox="1"/>
          <p:nvPr/>
        </p:nvSpPr>
        <p:spPr>
          <a:xfrm>
            <a:off x="301594" y="6330108"/>
            <a:ext cx="1872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ABOUT THE TECHNOLOGY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F6D3EF-C513-43DE-B5AD-32DA53B1CB23}"/>
              </a:ext>
            </a:extLst>
          </p:cNvPr>
          <p:cNvSpPr txBox="1"/>
          <p:nvPr/>
        </p:nvSpPr>
        <p:spPr>
          <a:xfrm>
            <a:off x="3334923" y="4091621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PRODUCT IMAGE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2C4A2A-1355-4B5A-ACC4-45EA74543A9B}"/>
              </a:ext>
            </a:extLst>
          </p:cNvPr>
          <p:cNvSpPr txBox="1"/>
          <p:nvPr/>
        </p:nvSpPr>
        <p:spPr>
          <a:xfrm>
            <a:off x="257131" y="8559451"/>
            <a:ext cx="1999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FUNDS RAISED/ACHIEVEMENTS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D42003-BFB2-495B-AA26-F20641DE4E8F}"/>
              </a:ext>
            </a:extLst>
          </p:cNvPr>
          <p:cNvSpPr txBox="1"/>
          <p:nvPr/>
        </p:nvSpPr>
        <p:spPr>
          <a:xfrm>
            <a:off x="261432" y="8835670"/>
            <a:ext cx="294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Awarded BIRAC 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BIG23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Grants for product development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Preparing for applying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various other grants </a:t>
            </a:r>
            <a:endParaRPr lang="en-IN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104828-203B-4DA8-A8D3-B4A08064524D}"/>
              </a:ext>
            </a:extLst>
          </p:cNvPr>
          <p:cNvSpPr txBox="1"/>
          <p:nvPr/>
        </p:nvSpPr>
        <p:spPr>
          <a:xfrm>
            <a:off x="3976524" y="6407236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1BF47A-F663-491B-9349-9B04961780E2}"/>
              </a:ext>
            </a:extLst>
          </p:cNvPr>
          <p:cNvSpPr txBox="1"/>
          <p:nvPr/>
        </p:nvSpPr>
        <p:spPr>
          <a:xfrm>
            <a:off x="3976524" y="6648007"/>
            <a:ext cx="25106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00" dirty="0" smtClean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Quick response in treatment for ischemic stroke patient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000" dirty="0">
              <a:solidFill>
                <a:prstClr val="black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00" dirty="0" smtClean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Reduce the chances of disability and mortality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000" dirty="0">
              <a:solidFill>
                <a:prstClr val="black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00" dirty="0" smtClean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Patient-site treatment with affordable drug nanocomposite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000" dirty="0">
              <a:solidFill>
                <a:prstClr val="black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00" dirty="0" smtClean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High potential for business development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468C48-84F2-40BA-B420-2E36ECF6933F}"/>
              </a:ext>
            </a:extLst>
          </p:cNvPr>
          <p:cNvSpPr/>
          <p:nvPr/>
        </p:nvSpPr>
        <p:spPr>
          <a:xfrm>
            <a:off x="0" y="9662160"/>
            <a:ext cx="6858000" cy="2438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078426-82AF-47BE-AAD0-760C7596F899}"/>
              </a:ext>
            </a:extLst>
          </p:cNvPr>
          <p:cNvSpPr txBox="1"/>
          <p:nvPr/>
        </p:nvSpPr>
        <p:spPr>
          <a:xfrm>
            <a:off x="283580" y="9668738"/>
            <a:ext cx="12939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Incubated at </a:t>
            </a: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KIIT-TBI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4798C8-5CD2-4FE2-9F8C-E7BC4612789A}"/>
              </a:ext>
            </a:extLst>
          </p:cNvPr>
          <p:cNvSpPr txBox="1"/>
          <p:nvPr/>
        </p:nvSpPr>
        <p:spPr>
          <a:xfrm>
            <a:off x="5428765" y="9677400"/>
            <a:ext cx="11608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tbi@kiitincubator.in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9CDEF56-A9E0-477C-A264-C67F82D3AF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24935"/>
            <a:ext cx="1097747" cy="499258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601A829-A492-4294-A80F-18B70ED129AE}"/>
              </a:ext>
            </a:extLst>
          </p:cNvPr>
          <p:cNvSpPr/>
          <p:nvPr/>
        </p:nvSpPr>
        <p:spPr>
          <a:xfrm>
            <a:off x="369113" y="955834"/>
            <a:ext cx="1466705" cy="20295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C9DD28-20C9-486D-9DED-770E2786CECC}"/>
              </a:ext>
            </a:extLst>
          </p:cNvPr>
          <p:cNvSpPr txBox="1"/>
          <p:nvPr/>
        </p:nvSpPr>
        <p:spPr>
          <a:xfrm>
            <a:off x="236938" y="931275"/>
            <a:ext cx="17310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900" b="1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Healthcare – Drug Delivery</a:t>
            </a: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CE6CF0-41C3-4C83-9D92-ECE4F5AE0044}"/>
              </a:ext>
            </a:extLst>
          </p:cNvPr>
          <p:cNvSpPr txBox="1"/>
          <p:nvPr/>
        </p:nvSpPr>
        <p:spPr>
          <a:xfrm>
            <a:off x="4659136" y="3286015"/>
            <a:ext cx="182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Give Patent details (App No, Title, Status)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872F9E-9064-47C2-BB72-804AF72F2321}"/>
              </a:ext>
            </a:extLst>
          </p:cNvPr>
          <p:cNvSpPr txBox="1"/>
          <p:nvPr/>
        </p:nvSpPr>
        <p:spPr>
          <a:xfrm>
            <a:off x="276560" y="1998493"/>
            <a:ext cx="6313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 smtClean="0">
                <a:solidFill>
                  <a:prstClr val="black"/>
                </a:solidFill>
                <a:cs typeface="Helvetica" panose="020B0604020202020204" pitchFamily="34" charset="0"/>
              </a:rPr>
              <a:t>Quick patient-site treatment for the stroke patient especially for the cases of ischemic stroke within the  thrombolytic time window of 4 h 30 min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solidFill>
                  <a:prstClr val="black"/>
                </a:solidFill>
                <a:cs typeface="Helvetica" panose="020B0604020202020204" pitchFamily="34" charset="0"/>
              </a:rPr>
              <a:t>Specific identification of ischemic stroke by assessing unique signatures and biomarkers. Subsequently, releasing of the clot dissolving drug (</a:t>
            </a:r>
            <a:r>
              <a:rPr lang="en-US" sz="1100" dirty="0" err="1" smtClean="0">
                <a:solidFill>
                  <a:prstClr val="black"/>
                </a:solidFill>
                <a:cs typeface="Helvetica" panose="020B0604020202020204" pitchFamily="34" charset="0"/>
              </a:rPr>
              <a:t>rtPA</a:t>
            </a:r>
            <a:r>
              <a:rPr lang="en-US" sz="1100" dirty="0" smtClean="0">
                <a:solidFill>
                  <a:prstClr val="black"/>
                </a:solidFill>
                <a:cs typeface="Helvetica" panose="020B0604020202020204" pitchFamily="34" charset="0"/>
              </a:rPr>
              <a:t>) to the ischemic microenvironment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603055-2F0B-4286-B58D-F58B0029724D}"/>
              </a:ext>
            </a:extLst>
          </p:cNvPr>
          <p:cNvSpPr txBox="1"/>
          <p:nvPr/>
        </p:nvSpPr>
        <p:spPr>
          <a:xfrm>
            <a:off x="3091030" y="9668738"/>
            <a:ext cx="13516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CompanY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Website link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7A058C-4430-40F8-99B3-D449980F7631}"/>
              </a:ext>
            </a:extLst>
          </p:cNvPr>
          <p:cNvSpPr txBox="1"/>
          <p:nvPr/>
        </p:nvSpPr>
        <p:spPr>
          <a:xfrm>
            <a:off x="281039" y="3068197"/>
            <a:ext cx="1296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 smtClean="0">
                <a:solidFill>
                  <a:srgbClr val="ED7D31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Registering Soon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5D9CBC-146E-4AD1-83F3-8CFFE76D27D4}"/>
              </a:ext>
            </a:extLst>
          </p:cNvPr>
          <p:cNvSpPr txBox="1"/>
          <p:nvPr/>
        </p:nvSpPr>
        <p:spPr>
          <a:xfrm>
            <a:off x="3399663" y="8732828"/>
            <a:ext cx="16914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END USERS / CUSTOMERS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8D6931-6CB7-4EB0-BE3C-5F3E2581AB5B}"/>
              </a:ext>
            </a:extLst>
          </p:cNvPr>
          <p:cNvSpPr txBox="1"/>
          <p:nvPr/>
        </p:nvSpPr>
        <p:spPr>
          <a:xfrm>
            <a:off x="281039" y="3334862"/>
            <a:ext cx="1236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FOUNDER’S NAME</a:t>
            </a:r>
          </a:p>
        </p:txBody>
      </p:sp>
      <p:sp>
        <p:nvSpPr>
          <p:cNvPr id="45" name="TextBox 4">
            <a:extLst>
              <a:ext uri="{FF2B5EF4-FFF2-40B4-BE49-F238E27FC236}">
                <a16:creationId xmlns:a16="http://schemas.microsoft.com/office/drawing/2014/main" id="{F8BDB2F9-5DF7-447F-A60D-6517B5D13524}"/>
              </a:ext>
            </a:extLst>
          </p:cNvPr>
          <p:cNvSpPr/>
          <p:nvPr/>
        </p:nvSpPr>
        <p:spPr>
          <a:xfrm>
            <a:off x="281039" y="3518019"/>
            <a:ext cx="1686956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spc="-1" dirty="0" smtClean="0">
                <a:solidFill>
                  <a:prstClr val="black"/>
                </a:solidFill>
                <a:latin typeface="Arial"/>
              </a:rPr>
              <a:t>Dr. </a:t>
            </a:r>
            <a:r>
              <a:rPr lang="en-US" sz="900" spc="-1" dirty="0" err="1" smtClean="0">
                <a:solidFill>
                  <a:prstClr val="black"/>
                </a:solidFill>
                <a:latin typeface="Arial"/>
              </a:rPr>
              <a:t>Sujay</a:t>
            </a:r>
            <a:r>
              <a:rPr lang="en-US" sz="900" spc="-1" dirty="0" smtClean="0">
                <a:solidFill>
                  <a:prstClr val="black"/>
                </a:solidFill>
                <a:latin typeface="Arial"/>
              </a:rPr>
              <a:t> Kumar Biswas,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spc="-1" dirty="0" err="1" smtClean="0">
                <a:solidFill>
                  <a:prstClr val="black"/>
                </a:solidFill>
                <a:latin typeface="Arial"/>
              </a:rPr>
              <a:t>Jishnu</a:t>
            </a:r>
            <a:r>
              <a:rPr lang="en-US" sz="900" spc="-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900" spc="-1" dirty="0" err="1" smtClean="0">
                <a:solidFill>
                  <a:prstClr val="black"/>
                </a:solidFill>
                <a:latin typeface="Arial"/>
              </a:rPr>
              <a:t>Mangalam</a:t>
            </a:r>
            <a:r>
              <a:rPr lang="en-US" sz="900" spc="-1" dirty="0" smtClean="0">
                <a:solidFill>
                  <a:prstClr val="black"/>
                </a:solidFill>
                <a:latin typeface="Arial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spc="-1" dirty="0" smtClean="0">
                <a:solidFill>
                  <a:prstClr val="black"/>
                </a:solidFill>
                <a:latin typeface="Arial"/>
              </a:rPr>
              <a:t>Dr. Amit </a:t>
            </a:r>
            <a:r>
              <a:rPr lang="en-US" sz="900" spc="-1" dirty="0" err="1" smtClean="0">
                <a:solidFill>
                  <a:prstClr val="black"/>
                </a:solidFill>
                <a:latin typeface="Arial"/>
              </a:rPr>
              <a:t>Haldar</a:t>
            </a:r>
            <a:endParaRPr kumimoji="0" lang="en-IN" sz="9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B17C03-C27E-4E38-B19A-6E01419A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7022F-6281-4BC2-9C7D-053B75F5AA71}" type="slidenum">
              <a:rPr kumimoji="0" lang="en-I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211D2-9595-F97D-963B-333C0C648D26}"/>
              </a:ext>
            </a:extLst>
          </p:cNvPr>
          <p:cNvSpPr txBox="1"/>
          <p:nvPr/>
        </p:nvSpPr>
        <p:spPr>
          <a:xfrm>
            <a:off x="5223933" y="444074"/>
            <a:ext cx="13708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Insert Company Logo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/>
          <a:srcRect l="37310" t="2381" r="1111" b="10317"/>
          <a:stretch/>
        </p:blipFill>
        <p:spPr>
          <a:xfrm>
            <a:off x="326627" y="6654899"/>
            <a:ext cx="1620000" cy="1607693"/>
          </a:xfrm>
          <a:prstGeom prst="rect">
            <a:avLst/>
          </a:prstGeom>
        </p:spPr>
      </p:pic>
      <p:sp>
        <p:nvSpPr>
          <p:cNvPr id="51" name="TextBox 50"/>
          <p:cNvSpPr txBox="1">
            <a:spLocks noChangeAspect="1"/>
          </p:cNvSpPr>
          <p:nvPr/>
        </p:nvSpPr>
        <p:spPr>
          <a:xfrm>
            <a:off x="4604043" y="5666340"/>
            <a:ext cx="167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TEM image of the nanocomposite</a:t>
            </a:r>
            <a:endParaRPr kumimoji="0" lang="en-IN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625" y="4461668"/>
            <a:ext cx="1260000" cy="119127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527647" y="5682534"/>
            <a:ext cx="74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PEG-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rtPA</a:t>
            </a:r>
            <a:endParaRPr kumimoji="0" lang="en-IN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/>
          <a:srcRect l="41674" r="12904" b="46227"/>
          <a:stretch/>
        </p:blipFill>
        <p:spPr>
          <a:xfrm>
            <a:off x="3536254" y="4451109"/>
            <a:ext cx="756000" cy="119332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52472" y="4287211"/>
            <a:ext cx="2838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/>
              <a:t>Patient-site treatment for Stroke patient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/>
              <a:t>Reduce time-delay in treatment for Ischemic stroke cases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/>
              <a:t>Start treatment without brain imaging (MRI/CT Scan)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/>
              <a:t>Reduce </a:t>
            </a:r>
            <a:r>
              <a:rPr lang="en-US" sz="1200" dirty="0" err="1" smtClean="0"/>
              <a:t>rtPA</a:t>
            </a:r>
            <a:r>
              <a:rPr lang="en-US" sz="1200" dirty="0" smtClean="0"/>
              <a:t> side-effect</a:t>
            </a:r>
            <a:endParaRPr lang="en-IN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318582" y="8165965"/>
            <a:ext cx="1573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Nanocomposite Drug 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37">
            <a:extLst>
              <a:ext uri="{FF2B5EF4-FFF2-40B4-BE49-F238E27FC236}">
                <a16:creationId xmlns:a16="http://schemas.microsoft.com/office/drawing/2014/main" id="{4FE7F329-5F27-4E12-B2B4-69D39E4B1929}"/>
              </a:ext>
            </a:extLst>
          </p:cNvPr>
          <p:cNvSpPr txBox="1"/>
          <p:nvPr/>
        </p:nvSpPr>
        <p:spPr>
          <a:xfrm>
            <a:off x="3375726" y="8950023"/>
            <a:ext cx="30107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defTabSz="9144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IN" sz="1100" dirty="0" smtClean="0">
                <a:solidFill>
                  <a:prstClr val="black"/>
                </a:solidFill>
                <a:cs typeface="Arial" panose="020B0604020202020204" pitchFamily="34" charset="0"/>
              </a:rPr>
              <a:t>Community </a:t>
            </a:r>
            <a:r>
              <a:rPr lang="en-IN" sz="1100" dirty="0">
                <a:solidFill>
                  <a:prstClr val="black"/>
                </a:solidFill>
                <a:cs typeface="Arial" panose="020B0604020202020204" pitchFamily="34" charset="0"/>
              </a:rPr>
              <a:t>Health Centre, </a:t>
            </a:r>
            <a:r>
              <a:rPr lang="en-IN" sz="1100" dirty="0" smtClean="0">
                <a:solidFill>
                  <a:prstClr val="black"/>
                </a:solidFill>
                <a:cs typeface="Arial" panose="020B0604020202020204" pitchFamily="34" charset="0"/>
              </a:rPr>
              <a:t>rural dispensary</a:t>
            </a:r>
            <a:endParaRPr lang="en-IN" sz="11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lvl="0" indent="-285750" defTabSz="9144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IN" sz="1100" dirty="0" smtClean="0">
                <a:solidFill>
                  <a:prstClr val="black"/>
                </a:solidFill>
                <a:cs typeface="Arial" panose="020B0604020202020204" pitchFamily="34" charset="0"/>
              </a:rPr>
              <a:t>Stroke patient, </a:t>
            </a:r>
            <a:r>
              <a:rPr lang="en-IN" sz="1100" dirty="0">
                <a:solidFill>
                  <a:prstClr val="black"/>
                </a:solidFill>
                <a:cs typeface="Arial" panose="020B0604020202020204" pitchFamily="34" charset="0"/>
              </a:rPr>
              <a:t>pharmacy </a:t>
            </a:r>
            <a:r>
              <a:rPr lang="en-IN" sz="1100" dirty="0" smtClean="0">
                <a:solidFill>
                  <a:prstClr val="black"/>
                </a:solidFill>
                <a:cs typeface="Arial" panose="020B0604020202020204" pitchFamily="34" charset="0"/>
              </a:rPr>
              <a:t>chains</a:t>
            </a:r>
            <a:endParaRPr lang="en-IN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3546</TotalTime>
  <Words>219</Words>
  <Application>Microsoft Office PowerPoint</Application>
  <PresentationFormat>A4 Paper (210x297 mm)</PresentationFormat>
  <Paragraphs>48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Helvetica</vt:lpstr>
      <vt:lpstr>Poppins</vt:lpstr>
      <vt:lpstr>Wingdings</vt:lpstr>
      <vt:lpstr>3_Office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saikat.gupta26@outlook.com</dc:creator>
  <cp:lastModifiedBy>User</cp:lastModifiedBy>
  <cp:revision>1353</cp:revision>
  <cp:lastPrinted>2022-06-06T13:16:37Z</cp:lastPrinted>
  <dcterms:created xsi:type="dcterms:W3CDTF">2021-03-12T07:06:12Z</dcterms:created>
  <dcterms:modified xsi:type="dcterms:W3CDTF">2024-01-30T16:15:14Z</dcterms:modified>
</cp:coreProperties>
</file>